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79" r:id="rId5"/>
    <p:sldMasterId id="2147483697" r:id="rId6"/>
  </p:sldMasterIdLst>
  <p:notesMasterIdLst>
    <p:notesMasterId r:id="rId20"/>
  </p:notesMasterIdLst>
  <p:sldIdLst>
    <p:sldId id="256" r:id="rId7"/>
    <p:sldId id="886" r:id="rId8"/>
    <p:sldId id="898" r:id="rId9"/>
    <p:sldId id="887" r:id="rId10"/>
    <p:sldId id="888" r:id="rId11"/>
    <p:sldId id="891" r:id="rId12"/>
    <p:sldId id="889" r:id="rId13"/>
    <p:sldId id="890" r:id="rId14"/>
    <p:sldId id="892" r:id="rId15"/>
    <p:sldId id="893" r:id="rId16"/>
    <p:sldId id="894" r:id="rId17"/>
    <p:sldId id="895" r:id="rId18"/>
    <p:sldId id="897" r:id="rId1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ADYS BEZIER" initials="GB" lastIdx="19" clrIdx="0">
    <p:extLst>
      <p:ext uri="{19B8F6BF-5375-455C-9EA6-DF929625EA0E}">
        <p15:presenceInfo xmlns:p15="http://schemas.microsoft.com/office/powerpoint/2012/main" userId="S-1-5-21-1616320312-2655828719-4280963109-80054" providerId="AD"/>
      </p:ext>
    </p:extLst>
  </p:cmAuthor>
  <p:cmAuthor id="2" name="JEAN-FRANCOIS HATTE" initials="JH" lastIdx="14" clrIdx="2">
    <p:extLst>
      <p:ext uri="{19B8F6BF-5375-455C-9EA6-DF929625EA0E}">
        <p15:presenceInfo xmlns:p15="http://schemas.microsoft.com/office/powerpoint/2012/main" userId="S-1-5-21-1616320312-2655828719-4280963109-73531" providerId="AD"/>
      </p:ext>
    </p:extLst>
  </p:cmAuthor>
  <p:cmAuthor id="3" name="jef hatte" initials="jh" lastIdx="2" clrIdx="3">
    <p:extLst>
      <p:ext uri="{19B8F6BF-5375-455C-9EA6-DF929625EA0E}">
        <p15:presenceInfo xmlns:p15="http://schemas.microsoft.com/office/powerpoint/2012/main" userId="e94c421d6a7a2143" providerId="Windows Live"/>
      </p:ext>
    </p:extLst>
  </p:cmAuthor>
  <p:cmAuthor id="4" name="STEPHANIE HOCDE-LABAU" initials="SH" lastIdx="3" clrIdx="4">
    <p:extLst>
      <p:ext uri="{19B8F6BF-5375-455C-9EA6-DF929625EA0E}">
        <p15:presenceInfo xmlns:p15="http://schemas.microsoft.com/office/powerpoint/2012/main" userId="S-1-5-21-1616320312-2655828719-4280963109-73540" providerId="AD"/>
      </p:ext>
    </p:extLst>
  </p:cmAuthor>
  <p:cmAuthor id="5" name="PIERRE-EMMANUEL PANIER" initials="PP" lastIdx="5" clrIdx="5">
    <p:extLst>
      <p:ext uri="{19B8F6BF-5375-455C-9EA6-DF929625EA0E}">
        <p15:presenceInfo xmlns:p15="http://schemas.microsoft.com/office/powerpoint/2012/main" userId="S-1-5-21-1616320312-2655828719-4280963109-73737" providerId="AD"/>
      </p:ext>
    </p:extLst>
  </p:cmAuthor>
  <p:cmAuthor id="6" name="ALEXIS RIDDE" initials="AR" lastIdx="1" clrIdx="6">
    <p:extLst>
      <p:ext uri="{19B8F6BF-5375-455C-9EA6-DF929625EA0E}">
        <p15:presenceInfo xmlns:p15="http://schemas.microsoft.com/office/powerpoint/2012/main" userId="S-1-5-21-1616320312-2655828719-4280963109-831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5A"/>
    <a:srgbClr val="00C28F"/>
    <a:srgbClr val="1D1D51"/>
    <a:srgbClr val="000091"/>
    <a:srgbClr val="D1D1E5"/>
    <a:srgbClr val="99CCFF"/>
    <a:srgbClr val="F3F3FF"/>
    <a:srgbClr val="6D6DFF"/>
    <a:srgbClr val="FFFFFF"/>
    <a:srgbClr val="B6B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50" autoAdjust="0"/>
    <p:restoredTop sz="94673"/>
  </p:normalViewPr>
  <p:slideViewPr>
    <p:cSldViewPr snapToGrid="0" snapToObjects="1">
      <p:cViewPr varScale="1">
        <p:scale>
          <a:sx n="69" d="100"/>
          <a:sy n="69" d="100"/>
        </p:scale>
        <p:origin x="37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6D187-E4C2-4F50-8FD1-9520D2CB0F36}" type="doc">
      <dgm:prSet loTypeId="urn:microsoft.com/office/officeart/2005/8/layout/matrix3" loCatId="matrix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21FAB23F-9D46-493F-A4DD-12C8EAEB1414}">
      <dgm:prSet phldrT="[Texte]"/>
      <dgm:spPr/>
      <dgm:t>
        <a:bodyPr/>
        <a:lstStyle/>
        <a:p>
          <a:r>
            <a:rPr lang="fr-FR" b="1" dirty="0" smtClean="0">
              <a:solidFill>
                <a:srgbClr val="F3F3FF"/>
              </a:solidFill>
            </a:rPr>
            <a:t>Collège</a:t>
          </a:r>
          <a:endParaRPr lang="fr-FR" b="1" dirty="0">
            <a:solidFill>
              <a:srgbClr val="F3F3FF"/>
            </a:solidFill>
          </a:endParaRPr>
        </a:p>
      </dgm:t>
    </dgm:pt>
    <dgm:pt modelId="{26370AD4-6A99-4BBE-A1C0-4D3B6B7B62A7}" type="parTrans" cxnId="{3B1CA5F2-8A87-4604-B2EF-20C15E9CFEE8}">
      <dgm:prSet/>
      <dgm:spPr/>
      <dgm:t>
        <a:bodyPr/>
        <a:lstStyle/>
        <a:p>
          <a:endParaRPr lang="fr-FR"/>
        </a:p>
      </dgm:t>
    </dgm:pt>
    <dgm:pt modelId="{3D84E5F8-ACF1-4D57-9E4A-30F22BA835E6}" type="sibTrans" cxnId="{3B1CA5F2-8A87-4604-B2EF-20C15E9CFEE8}">
      <dgm:prSet/>
      <dgm:spPr/>
      <dgm:t>
        <a:bodyPr/>
        <a:lstStyle/>
        <a:p>
          <a:endParaRPr lang="fr-FR"/>
        </a:p>
      </dgm:t>
    </dgm:pt>
    <dgm:pt modelId="{8DBA2F46-C03C-4335-868F-D103974A831C}">
      <dgm:prSet phldrT="[Texte]"/>
      <dgm:spPr/>
      <dgm:t>
        <a:bodyPr/>
        <a:lstStyle/>
        <a:p>
          <a:r>
            <a:rPr lang="fr-FR" b="1" dirty="0" smtClean="0">
              <a:solidFill>
                <a:srgbClr val="F3F3FF"/>
              </a:solidFill>
            </a:rPr>
            <a:t>Mouvement sportif</a:t>
          </a:r>
          <a:endParaRPr lang="fr-FR" b="1" dirty="0">
            <a:solidFill>
              <a:srgbClr val="F3F3FF"/>
            </a:solidFill>
          </a:endParaRPr>
        </a:p>
      </dgm:t>
    </dgm:pt>
    <dgm:pt modelId="{497701CD-18DB-4640-9287-33B7900526F4}" type="parTrans" cxnId="{FD7C8A7B-8653-40AE-80AD-09EAEE641177}">
      <dgm:prSet/>
      <dgm:spPr/>
      <dgm:t>
        <a:bodyPr/>
        <a:lstStyle/>
        <a:p>
          <a:endParaRPr lang="fr-FR"/>
        </a:p>
      </dgm:t>
    </dgm:pt>
    <dgm:pt modelId="{1A767F2D-CBA5-4EF3-ABF4-96C9B7F031A8}" type="sibTrans" cxnId="{FD7C8A7B-8653-40AE-80AD-09EAEE641177}">
      <dgm:prSet/>
      <dgm:spPr/>
      <dgm:t>
        <a:bodyPr/>
        <a:lstStyle/>
        <a:p>
          <a:endParaRPr lang="fr-FR"/>
        </a:p>
      </dgm:t>
    </dgm:pt>
    <dgm:pt modelId="{769606D5-5F65-45C6-B5EE-38C6CEEA3ECB}">
      <dgm:prSet phldrT="[Texte]"/>
      <dgm:spPr/>
      <dgm:t>
        <a:bodyPr/>
        <a:lstStyle/>
        <a:p>
          <a:pPr algn="ctr"/>
          <a:r>
            <a:rPr lang="fr-FR" b="1" dirty="0">
              <a:solidFill>
                <a:srgbClr val="F3F3FF"/>
              </a:solidFill>
            </a:rPr>
            <a:t>Collectivités</a:t>
          </a:r>
        </a:p>
        <a:p>
          <a:pPr algn="ctr"/>
          <a:r>
            <a:rPr lang="fr-FR" b="1" dirty="0">
              <a:solidFill>
                <a:srgbClr val="F3F3FF"/>
              </a:solidFill>
            </a:rPr>
            <a:t> territoriales</a:t>
          </a:r>
        </a:p>
      </dgm:t>
    </dgm:pt>
    <dgm:pt modelId="{0F821D85-A165-4A68-B059-0969E07A90E5}" type="parTrans" cxnId="{37A12534-26A6-4766-BE69-BE2F539C49E3}">
      <dgm:prSet/>
      <dgm:spPr/>
      <dgm:t>
        <a:bodyPr/>
        <a:lstStyle/>
        <a:p>
          <a:endParaRPr lang="fr-FR"/>
        </a:p>
      </dgm:t>
    </dgm:pt>
    <dgm:pt modelId="{05E7126C-04D5-4BFC-86F6-3D24EF7E33BF}" type="sibTrans" cxnId="{37A12534-26A6-4766-BE69-BE2F539C49E3}">
      <dgm:prSet/>
      <dgm:spPr/>
      <dgm:t>
        <a:bodyPr/>
        <a:lstStyle/>
        <a:p>
          <a:endParaRPr lang="fr-FR"/>
        </a:p>
      </dgm:t>
    </dgm:pt>
    <dgm:pt modelId="{33EE0444-955A-4C85-83C9-A291E60227DB}">
      <dgm:prSet phldrT="[Texte]"/>
      <dgm:spPr/>
      <dgm:t>
        <a:bodyPr/>
        <a:lstStyle/>
        <a:p>
          <a:pPr algn="ctr"/>
          <a:r>
            <a:rPr lang="fr-FR" b="1" dirty="0" smtClean="0"/>
            <a:t>Services de l’Etat</a:t>
          </a:r>
          <a:endParaRPr lang="fr-FR" b="1" dirty="0">
            <a:solidFill>
              <a:srgbClr val="FF0000"/>
            </a:solidFill>
          </a:endParaRPr>
        </a:p>
      </dgm:t>
    </dgm:pt>
    <dgm:pt modelId="{F5B0BEFF-FFD0-4425-84FA-D050611296A8}" type="parTrans" cxnId="{CEB034EE-64DB-4F99-ABDD-06299174A165}">
      <dgm:prSet/>
      <dgm:spPr/>
      <dgm:t>
        <a:bodyPr/>
        <a:lstStyle/>
        <a:p>
          <a:endParaRPr lang="fr-FR"/>
        </a:p>
      </dgm:t>
    </dgm:pt>
    <dgm:pt modelId="{E4A78A12-B306-434B-94D3-F2DA3F60C4E5}" type="sibTrans" cxnId="{CEB034EE-64DB-4F99-ABDD-06299174A165}">
      <dgm:prSet/>
      <dgm:spPr/>
      <dgm:t>
        <a:bodyPr/>
        <a:lstStyle/>
        <a:p>
          <a:endParaRPr lang="fr-FR"/>
        </a:p>
      </dgm:t>
    </dgm:pt>
    <dgm:pt modelId="{C6299E0B-3D8B-4260-A31B-6E51CE0BC83F}" type="pres">
      <dgm:prSet presAssocID="{78B6D187-E4C2-4F50-8FD1-9520D2CB0F3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4E23F4-2E2E-4E48-AEA7-1FA3F68B1131}" type="pres">
      <dgm:prSet presAssocID="{78B6D187-E4C2-4F50-8FD1-9520D2CB0F36}" presName="diamond" presStyleLbl="bgShp" presStyleIdx="0" presStyleCnt="1"/>
      <dgm:spPr/>
    </dgm:pt>
    <dgm:pt modelId="{F287E4C6-5550-4CCB-A844-85DCFFDEF97C}" type="pres">
      <dgm:prSet presAssocID="{78B6D187-E4C2-4F50-8FD1-9520D2CB0F3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E12560-99A4-4FDB-8813-06E31C7E98A1}" type="pres">
      <dgm:prSet presAssocID="{78B6D187-E4C2-4F50-8FD1-9520D2CB0F3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2EE2F3-7DA9-48A0-8DEC-2E88E78304BC}" type="pres">
      <dgm:prSet presAssocID="{78B6D187-E4C2-4F50-8FD1-9520D2CB0F3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98B89D-57E3-456A-98EC-4CAA0DA4A32E}" type="pres">
      <dgm:prSet presAssocID="{78B6D187-E4C2-4F50-8FD1-9520D2CB0F36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EB034EE-64DB-4F99-ABDD-06299174A165}" srcId="{78B6D187-E4C2-4F50-8FD1-9520D2CB0F36}" destId="{33EE0444-955A-4C85-83C9-A291E60227DB}" srcOrd="3" destOrd="0" parTransId="{F5B0BEFF-FFD0-4425-84FA-D050611296A8}" sibTransId="{E4A78A12-B306-434B-94D3-F2DA3F60C4E5}"/>
    <dgm:cxn modelId="{DBCFFD5E-DF35-46D7-A47A-4498010BA3DA}" type="presOf" srcId="{769606D5-5F65-45C6-B5EE-38C6CEEA3ECB}" destId="{EE2EE2F3-7DA9-48A0-8DEC-2E88E78304BC}" srcOrd="0" destOrd="0" presId="urn:microsoft.com/office/officeart/2005/8/layout/matrix3"/>
    <dgm:cxn modelId="{37A12534-26A6-4766-BE69-BE2F539C49E3}" srcId="{78B6D187-E4C2-4F50-8FD1-9520D2CB0F36}" destId="{769606D5-5F65-45C6-B5EE-38C6CEEA3ECB}" srcOrd="2" destOrd="0" parTransId="{0F821D85-A165-4A68-B059-0969E07A90E5}" sibTransId="{05E7126C-04D5-4BFC-86F6-3D24EF7E33BF}"/>
    <dgm:cxn modelId="{24F5E1AC-92C3-470E-A802-FF2156408A92}" type="presOf" srcId="{33EE0444-955A-4C85-83C9-A291E60227DB}" destId="{F398B89D-57E3-456A-98EC-4CAA0DA4A32E}" srcOrd="0" destOrd="0" presId="urn:microsoft.com/office/officeart/2005/8/layout/matrix3"/>
    <dgm:cxn modelId="{FB7742C8-24A7-48C0-AA61-7D17D148CA53}" type="presOf" srcId="{78B6D187-E4C2-4F50-8FD1-9520D2CB0F36}" destId="{C6299E0B-3D8B-4260-A31B-6E51CE0BC83F}" srcOrd="0" destOrd="0" presId="urn:microsoft.com/office/officeart/2005/8/layout/matrix3"/>
    <dgm:cxn modelId="{D48A445A-A644-4A47-A72D-84E53E6F129B}" type="presOf" srcId="{21FAB23F-9D46-493F-A4DD-12C8EAEB1414}" destId="{F287E4C6-5550-4CCB-A844-85DCFFDEF97C}" srcOrd="0" destOrd="0" presId="urn:microsoft.com/office/officeart/2005/8/layout/matrix3"/>
    <dgm:cxn modelId="{792D9E86-8F3A-4D54-BFDE-85400C63DC87}" type="presOf" srcId="{8DBA2F46-C03C-4335-868F-D103974A831C}" destId="{E9E12560-99A4-4FDB-8813-06E31C7E98A1}" srcOrd="0" destOrd="0" presId="urn:microsoft.com/office/officeart/2005/8/layout/matrix3"/>
    <dgm:cxn modelId="{3B1CA5F2-8A87-4604-B2EF-20C15E9CFEE8}" srcId="{78B6D187-E4C2-4F50-8FD1-9520D2CB0F36}" destId="{21FAB23F-9D46-493F-A4DD-12C8EAEB1414}" srcOrd="0" destOrd="0" parTransId="{26370AD4-6A99-4BBE-A1C0-4D3B6B7B62A7}" sibTransId="{3D84E5F8-ACF1-4D57-9E4A-30F22BA835E6}"/>
    <dgm:cxn modelId="{FD7C8A7B-8653-40AE-80AD-09EAEE641177}" srcId="{78B6D187-E4C2-4F50-8FD1-9520D2CB0F36}" destId="{8DBA2F46-C03C-4335-868F-D103974A831C}" srcOrd="1" destOrd="0" parTransId="{497701CD-18DB-4640-9287-33B7900526F4}" sibTransId="{1A767F2D-CBA5-4EF3-ABF4-96C9B7F031A8}"/>
    <dgm:cxn modelId="{A8043240-0BED-4521-B505-472E5BDCBA26}" type="presParOf" srcId="{C6299E0B-3D8B-4260-A31B-6E51CE0BC83F}" destId="{824E23F4-2E2E-4E48-AEA7-1FA3F68B1131}" srcOrd="0" destOrd="0" presId="urn:microsoft.com/office/officeart/2005/8/layout/matrix3"/>
    <dgm:cxn modelId="{5107CD7E-CC71-4769-9698-E6E96ADFFBBC}" type="presParOf" srcId="{C6299E0B-3D8B-4260-A31B-6E51CE0BC83F}" destId="{F287E4C6-5550-4CCB-A844-85DCFFDEF97C}" srcOrd="1" destOrd="0" presId="urn:microsoft.com/office/officeart/2005/8/layout/matrix3"/>
    <dgm:cxn modelId="{5212D2AD-6EFB-44AD-932D-46204F1B7AFC}" type="presParOf" srcId="{C6299E0B-3D8B-4260-A31B-6E51CE0BC83F}" destId="{E9E12560-99A4-4FDB-8813-06E31C7E98A1}" srcOrd="2" destOrd="0" presId="urn:microsoft.com/office/officeart/2005/8/layout/matrix3"/>
    <dgm:cxn modelId="{47C4DE5C-1E88-47D4-88D0-26F5BB5BD2AB}" type="presParOf" srcId="{C6299E0B-3D8B-4260-A31B-6E51CE0BC83F}" destId="{EE2EE2F3-7DA9-48A0-8DEC-2E88E78304BC}" srcOrd="3" destOrd="0" presId="urn:microsoft.com/office/officeart/2005/8/layout/matrix3"/>
    <dgm:cxn modelId="{184C61E7-813F-4661-991C-607D9E043F2F}" type="presParOf" srcId="{C6299E0B-3D8B-4260-A31B-6E51CE0BC83F}" destId="{F398B89D-57E3-456A-98EC-4CAA0DA4A32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E23F4-2E2E-4E48-AEA7-1FA3F68B1131}">
      <dsp:nvSpPr>
        <dsp:cNvPr id="0" name=""/>
        <dsp:cNvSpPr/>
      </dsp:nvSpPr>
      <dsp:spPr>
        <a:xfrm>
          <a:off x="1821223" y="0"/>
          <a:ext cx="4451185" cy="4451185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7E4C6-5550-4CCB-A844-85DCFFDEF97C}">
      <dsp:nvSpPr>
        <dsp:cNvPr id="0" name=""/>
        <dsp:cNvSpPr/>
      </dsp:nvSpPr>
      <dsp:spPr>
        <a:xfrm>
          <a:off x="2244085" y="422862"/>
          <a:ext cx="1735962" cy="17359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3F3FF"/>
              </a:solidFill>
            </a:rPr>
            <a:t>Collège</a:t>
          </a:r>
          <a:endParaRPr lang="fr-FR" sz="1800" b="1" kern="1200" dirty="0">
            <a:solidFill>
              <a:srgbClr val="F3F3FF"/>
            </a:solidFill>
          </a:endParaRPr>
        </a:p>
      </dsp:txBody>
      <dsp:txXfrm>
        <a:off x="2328828" y="507605"/>
        <a:ext cx="1566476" cy="1566476"/>
      </dsp:txXfrm>
    </dsp:sp>
    <dsp:sp modelId="{E9E12560-99A4-4FDB-8813-06E31C7E98A1}">
      <dsp:nvSpPr>
        <dsp:cNvPr id="0" name=""/>
        <dsp:cNvSpPr/>
      </dsp:nvSpPr>
      <dsp:spPr>
        <a:xfrm>
          <a:off x="4113583" y="422862"/>
          <a:ext cx="1735962" cy="1735962"/>
        </a:xfrm>
        <a:prstGeom prst="roundRect">
          <a:avLst/>
        </a:prstGeom>
        <a:solidFill>
          <a:schemeClr val="accent4">
            <a:hueOff val="6745916"/>
            <a:satOff val="-6806"/>
            <a:lumOff val="-725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3F3FF"/>
              </a:solidFill>
            </a:rPr>
            <a:t>Mouvement sportif</a:t>
          </a:r>
          <a:endParaRPr lang="fr-FR" sz="1800" b="1" kern="1200" dirty="0">
            <a:solidFill>
              <a:srgbClr val="F3F3FF"/>
            </a:solidFill>
          </a:endParaRPr>
        </a:p>
      </dsp:txBody>
      <dsp:txXfrm>
        <a:off x="4198326" y="507605"/>
        <a:ext cx="1566476" cy="1566476"/>
      </dsp:txXfrm>
    </dsp:sp>
    <dsp:sp modelId="{EE2EE2F3-7DA9-48A0-8DEC-2E88E78304BC}">
      <dsp:nvSpPr>
        <dsp:cNvPr id="0" name=""/>
        <dsp:cNvSpPr/>
      </dsp:nvSpPr>
      <dsp:spPr>
        <a:xfrm>
          <a:off x="2244085" y="2292360"/>
          <a:ext cx="1735962" cy="1735962"/>
        </a:xfrm>
        <a:prstGeom prst="roundRect">
          <a:avLst/>
        </a:prstGeom>
        <a:solidFill>
          <a:schemeClr val="accent4">
            <a:hueOff val="13491833"/>
            <a:satOff val="-13613"/>
            <a:lumOff val="-1450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>
              <a:solidFill>
                <a:srgbClr val="F3F3FF"/>
              </a:solidFill>
            </a:rPr>
            <a:t>Collectivités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>
              <a:solidFill>
                <a:srgbClr val="F3F3FF"/>
              </a:solidFill>
            </a:rPr>
            <a:t> territoriales</a:t>
          </a:r>
        </a:p>
      </dsp:txBody>
      <dsp:txXfrm>
        <a:off x="2328828" y="2377103"/>
        <a:ext cx="1566476" cy="1566476"/>
      </dsp:txXfrm>
    </dsp:sp>
    <dsp:sp modelId="{F398B89D-57E3-456A-98EC-4CAA0DA4A32E}">
      <dsp:nvSpPr>
        <dsp:cNvPr id="0" name=""/>
        <dsp:cNvSpPr/>
      </dsp:nvSpPr>
      <dsp:spPr>
        <a:xfrm>
          <a:off x="4113583" y="2292360"/>
          <a:ext cx="1735962" cy="1735962"/>
        </a:xfrm>
        <a:prstGeom prst="roundRect">
          <a:avLst/>
        </a:prstGeom>
        <a:solidFill>
          <a:schemeClr val="accent4">
            <a:hueOff val="20237748"/>
            <a:satOff val="-20419"/>
            <a:lumOff val="-2176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Services de l’Etat</a:t>
          </a:r>
          <a:endParaRPr lang="fr-FR" sz="1800" b="1" kern="1200" dirty="0">
            <a:solidFill>
              <a:srgbClr val="FF0000"/>
            </a:solidFill>
          </a:endParaRPr>
        </a:p>
      </dsp:txBody>
      <dsp:txXfrm>
        <a:off x="4198326" y="2377103"/>
        <a:ext cx="1566476" cy="1566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C9AD-734A-4F3B-86E2-3181E8243B01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47018-FA1E-4EE9-8731-866CB5CBFA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61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47018-FA1E-4EE9-8731-866CB5CBFA6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01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47018-FA1E-4EE9-8731-866CB5CBFA6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724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NB: le T2S sera proposé à la marge</a:t>
            </a:r>
          </a:p>
          <a:p>
            <a:r>
              <a:rPr lang="fr-FR" dirty="0" smtClean="0"/>
              <a:t>Je propose qu’on le retire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47018-FA1E-4EE9-8731-866CB5CBFA6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32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0"/>
            <a:ext cx="6617116" cy="419708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7912099" y="0"/>
            <a:ext cx="4279901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5282589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7480169" y="2450969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D8C3282-BCB1-0308-5110-04693055E887}"/>
              </a:ext>
            </a:extLst>
          </p:cNvPr>
          <p:cNvCxnSpPr>
            <a:cxnSpLocks/>
          </p:cNvCxnSpPr>
          <p:nvPr userDrawn="1"/>
        </p:nvCxnSpPr>
        <p:spPr>
          <a:xfrm>
            <a:off x="7480169" y="4020532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480169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80169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5219089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61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FF98BF-5D71-D925-451B-4BFF4FB5FAB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13AD23C1-3979-C9EC-E197-CDAB908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C4EBC803-1B8E-3C11-A38F-B0A4E2DE4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A960CF45-7EE6-4EBC-84C9-7434560C7697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D75043-56B2-D147-C093-0F529998E72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07C4810F-E7F4-3BFA-5CFB-7A41859E4C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8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2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124744"/>
            <a:ext cx="12192000" cy="5784533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3E5C3258-EB5B-4EB2-96C6-F6ACEF41639D}" type="datetime1">
              <a:rPr lang="fr-FR" smtClean="0"/>
              <a:t>01/10/2024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653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35C6D7B-7990-4FC2-B17A-12E7008B781D}" type="datetime1">
              <a:rPr lang="fr-FR" smtClean="0"/>
              <a:t>01/10/2024</a:t>
            </a:fld>
            <a:endParaRPr lang="fr-FR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5362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817154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9C80971-D59D-4E6D-BC11-B9CC48E0F02F}" type="datetime1">
              <a:rPr lang="fr-FR" smtClean="0"/>
              <a:t>01/10/2024</a:t>
            </a:fld>
            <a:endParaRPr lang="fr-FR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67221"/>
            <a:ext cx="11233151" cy="719988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681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C2A9379D-5483-401B-AB22-706C73D383DB}" type="datetime1">
              <a:rPr lang="fr-FR" smtClean="0"/>
              <a:t>01/10/2024</a:t>
            </a:fld>
            <a:endParaRPr lang="fr-FR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777531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3967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719931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866FB5D-5E67-4372-B44C-A94F6664041D}" type="datetime1">
              <a:rPr lang="fr-FR" smtClean="0"/>
              <a:t>01/10/2024</a:t>
            </a:fld>
            <a:endParaRPr lang="fr-FR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1316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9279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470653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FFAB532-48DF-46FD-A8D7-E50046B58FB2}" type="datetime1">
              <a:rPr lang="fr-FR" smtClean="0"/>
              <a:t>01/10/2024</a:t>
            </a:fld>
            <a:endParaRPr lang="fr-FR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4569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55395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817254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3D3A784-2369-4974-A371-15948251A848}" type="datetime1">
              <a:rPr lang="fr-FR" smtClean="0"/>
              <a:t>01/10/2024</a:t>
            </a:fld>
            <a:endParaRPr lang="fr-FR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79775" y="260648"/>
            <a:ext cx="758517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CFC8C2-62C3-7540-89CE-49892643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9198" y="0"/>
            <a:ext cx="3714567" cy="23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12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0"/>
            <a:ext cx="6617116" cy="419708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7912099" y="0"/>
            <a:ext cx="4279901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5282589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7480169" y="2450969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D8C3282-BCB1-0308-5110-04693055E887}"/>
              </a:ext>
            </a:extLst>
          </p:cNvPr>
          <p:cNvCxnSpPr>
            <a:cxnSpLocks/>
          </p:cNvCxnSpPr>
          <p:nvPr userDrawn="1"/>
        </p:nvCxnSpPr>
        <p:spPr>
          <a:xfrm>
            <a:off x="7480169" y="4020532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480169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80169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5219089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67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1"/>
            <a:ext cx="2951151" cy="1871848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-3850783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4061314" y="0"/>
            <a:ext cx="8130685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1431806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3629385" y="2450969"/>
            <a:ext cx="8562614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629386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629386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8306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437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4566" y="2798589"/>
            <a:ext cx="6294268" cy="1415602"/>
          </a:xfrm>
        </p:spPr>
        <p:txBody>
          <a:bodyPr>
            <a:normAutofit/>
          </a:bodyPr>
          <a:lstStyle>
            <a:lvl1pPr>
              <a:defRPr sz="3000" cap="all" baseline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3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56790F39-A3F2-2685-0DDA-F442BEDF7B8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BC499D4C-77EC-83D9-600D-B362EBD10A7D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E1B39-6388-5106-90C1-33513FB531DB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752B95D-6A27-D36A-5A6D-12EBFB406C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249F72F-60ED-9B2E-EB67-B41BF49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8867" y="2837858"/>
            <a:ext cx="6294268" cy="2931974"/>
          </a:xfrm>
        </p:spPr>
        <p:txBody>
          <a:bodyPr/>
          <a:lstStyle>
            <a:lvl1pPr marL="355600" indent="-266700" algn="l" defTabSz="121917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60DD05-08D7-AB29-7ED6-ED360EB482E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F9517E-8D20-7AB2-040E-3134E46FE4A2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6" name="Espace réservé du numéro de diapositive 5">
            <a:extLst>
              <a:ext uri="{FF2B5EF4-FFF2-40B4-BE49-F238E27FC236}">
                <a16:creationId xmlns:a16="http://schemas.microsoft.com/office/drawing/2014/main" id="{71859167-2FE8-EE24-C8CE-31D1F9ED5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7" name="Espace réservé de la date 1">
            <a:extLst>
              <a:ext uri="{FF2B5EF4-FFF2-40B4-BE49-F238E27FC236}">
                <a16:creationId xmlns:a16="http://schemas.microsoft.com/office/drawing/2014/main" id="{32256F67-FDC5-A9D6-A862-CA151FB0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63BD604-CCB4-4994-B075-6FC0B639068E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683BD10-28A8-044C-E70E-8B857F2C16F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76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51EEF11C-08D2-578B-649F-2E09BBDF67F6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F2132E-407A-1A2B-035B-E3B8355A67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9575" y="2799976"/>
            <a:ext cx="6292850" cy="351597"/>
          </a:xfrm>
          <a:solidFill>
            <a:srgbClr val="00C28F">
              <a:alpha val="30196"/>
            </a:srgbClr>
          </a:solidFill>
        </p:spPr>
        <p:txBody>
          <a:bodyPr/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9D08D841-E5CA-6DE0-B8D7-1B6A66843908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0147DD-4762-C3BE-DB7C-CB26DD16F2E5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29DC159-29BA-A28F-ABA2-E6731C2390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78A2CF5-A35F-56EA-6062-181C9853CA3E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0B7E9822-0537-2953-CD06-4834A1CE3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0" name="Espace réservé de la date 1">
            <a:extLst>
              <a:ext uri="{FF2B5EF4-FFF2-40B4-BE49-F238E27FC236}">
                <a16:creationId xmlns:a16="http://schemas.microsoft.com/office/drawing/2014/main" id="{C2E93F13-37FE-9B2B-40CB-0CCD727F2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F849A8F8-5004-40F8-8095-F5D2B0F0A19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2C968E5-9378-3E64-960F-46BEA64D010C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058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CB5C336-8909-8FE7-2728-A0A894BC2A7E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7F41D77-14A7-40C2-FFB1-125156324F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-7337" y="1192214"/>
            <a:ext cx="2869283" cy="5040194"/>
          </a:xfrm>
          <a:custGeom>
            <a:avLst/>
            <a:gdLst>
              <a:gd name="connsiteX0" fmla="*/ 3 w 3005844"/>
              <a:gd name="connsiteY0" fmla="*/ 1785758 h 4675187"/>
              <a:gd name="connsiteX1" fmla="*/ 1502922 w 3005844"/>
              <a:gd name="connsiteY1" fmla="*/ 0 h 4675187"/>
              <a:gd name="connsiteX2" fmla="*/ 3005841 w 3005844"/>
              <a:gd name="connsiteY2" fmla="*/ 1785758 h 4675187"/>
              <a:gd name="connsiteX3" fmla="*/ 2431777 w 3005844"/>
              <a:gd name="connsiteY3" fmla="*/ 4675175 h 4675187"/>
              <a:gd name="connsiteX4" fmla="*/ 574067 w 3005844"/>
              <a:gd name="connsiteY4" fmla="*/ 4675175 h 4675187"/>
              <a:gd name="connsiteX5" fmla="*/ 3 w 3005844"/>
              <a:gd name="connsiteY5" fmla="*/ 1785758 h 4675187"/>
              <a:gd name="connsiteX0" fmla="*/ 0 w 3005838"/>
              <a:gd name="connsiteY0" fmla="*/ 1794635 h 4684052"/>
              <a:gd name="connsiteX1" fmla="*/ 899237 w 3005838"/>
              <a:gd name="connsiteY1" fmla="*/ 0 h 4684052"/>
              <a:gd name="connsiteX2" fmla="*/ 3005838 w 3005838"/>
              <a:gd name="connsiteY2" fmla="*/ 1794635 h 4684052"/>
              <a:gd name="connsiteX3" fmla="*/ 2431774 w 3005838"/>
              <a:gd name="connsiteY3" fmla="*/ 4684052 h 4684052"/>
              <a:gd name="connsiteX4" fmla="*/ 574064 w 3005838"/>
              <a:gd name="connsiteY4" fmla="*/ 4684052 h 4684052"/>
              <a:gd name="connsiteX5" fmla="*/ 0 w 3005838"/>
              <a:gd name="connsiteY5" fmla="*/ 1794635 h 4684052"/>
              <a:gd name="connsiteX0" fmla="*/ 0 w 3431966"/>
              <a:gd name="connsiteY0" fmla="*/ 3428126 h 4684052"/>
              <a:gd name="connsiteX1" fmla="*/ 1325365 w 3431966"/>
              <a:gd name="connsiteY1" fmla="*/ 0 h 4684052"/>
              <a:gd name="connsiteX2" fmla="*/ 3431966 w 3431966"/>
              <a:gd name="connsiteY2" fmla="*/ 1794635 h 4684052"/>
              <a:gd name="connsiteX3" fmla="*/ 2857902 w 3431966"/>
              <a:gd name="connsiteY3" fmla="*/ 4684052 h 4684052"/>
              <a:gd name="connsiteX4" fmla="*/ 1000192 w 3431966"/>
              <a:gd name="connsiteY4" fmla="*/ 4684052 h 4684052"/>
              <a:gd name="connsiteX5" fmla="*/ 0 w 3431966"/>
              <a:gd name="connsiteY5" fmla="*/ 3428126 h 4684052"/>
              <a:gd name="connsiteX0" fmla="*/ 0 w 3431966"/>
              <a:gd name="connsiteY0" fmla="*/ 3419248 h 4675174"/>
              <a:gd name="connsiteX1" fmla="*/ 1343121 w 3431966"/>
              <a:gd name="connsiteY1" fmla="*/ 0 h 4675174"/>
              <a:gd name="connsiteX2" fmla="*/ 3431966 w 3431966"/>
              <a:gd name="connsiteY2" fmla="*/ 1785757 h 4675174"/>
              <a:gd name="connsiteX3" fmla="*/ 2857902 w 3431966"/>
              <a:gd name="connsiteY3" fmla="*/ 4675174 h 4675174"/>
              <a:gd name="connsiteX4" fmla="*/ 1000192 w 3431966"/>
              <a:gd name="connsiteY4" fmla="*/ 4675174 h 4675174"/>
              <a:gd name="connsiteX5" fmla="*/ 0 w 3431966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1000192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5893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5190079"/>
              <a:gd name="connsiteX1" fmla="*/ 1343121 w 2863795"/>
              <a:gd name="connsiteY1" fmla="*/ 0 h 5190079"/>
              <a:gd name="connsiteX2" fmla="*/ 2863795 w 2863795"/>
              <a:gd name="connsiteY2" fmla="*/ 1345 h 5190079"/>
              <a:gd name="connsiteX3" fmla="*/ 2857902 w 2863795"/>
              <a:gd name="connsiteY3" fmla="*/ 4675174 h 5190079"/>
              <a:gd name="connsiteX4" fmla="*/ 5893 w 2863795"/>
              <a:gd name="connsiteY4" fmla="*/ 5190079 h 5190079"/>
              <a:gd name="connsiteX5" fmla="*/ 0 w 2863795"/>
              <a:gd name="connsiteY5" fmla="*/ 3419248 h 5190079"/>
              <a:gd name="connsiteX0" fmla="*/ 0 w 2867135"/>
              <a:gd name="connsiteY0" fmla="*/ 3419248 h 5207834"/>
              <a:gd name="connsiteX1" fmla="*/ 1343121 w 2867135"/>
              <a:gd name="connsiteY1" fmla="*/ 0 h 5207834"/>
              <a:gd name="connsiteX2" fmla="*/ 2863795 w 2867135"/>
              <a:gd name="connsiteY2" fmla="*/ 1345 h 5207834"/>
              <a:gd name="connsiteX3" fmla="*/ 2866780 w 2867135"/>
              <a:gd name="connsiteY3" fmla="*/ 5207834 h 5207834"/>
              <a:gd name="connsiteX4" fmla="*/ 5893 w 2867135"/>
              <a:gd name="connsiteY4" fmla="*/ 5190079 h 5207834"/>
              <a:gd name="connsiteX5" fmla="*/ 0 w 2867135"/>
              <a:gd name="connsiteY5" fmla="*/ 3419248 h 5207834"/>
              <a:gd name="connsiteX0" fmla="*/ 0 w 2874583"/>
              <a:gd name="connsiteY0" fmla="*/ 3419248 h 5190079"/>
              <a:gd name="connsiteX1" fmla="*/ 1343121 w 2874583"/>
              <a:gd name="connsiteY1" fmla="*/ 0 h 5190079"/>
              <a:gd name="connsiteX2" fmla="*/ 2863795 w 2874583"/>
              <a:gd name="connsiteY2" fmla="*/ 1345 h 5190079"/>
              <a:gd name="connsiteX3" fmla="*/ 2874400 w 2874583"/>
              <a:gd name="connsiteY3" fmla="*/ 5040194 h 5190079"/>
              <a:gd name="connsiteX4" fmla="*/ 5893 w 2874583"/>
              <a:gd name="connsiteY4" fmla="*/ 5190079 h 5190079"/>
              <a:gd name="connsiteX5" fmla="*/ 0 w 2874583"/>
              <a:gd name="connsiteY5" fmla="*/ 3419248 h 5190079"/>
              <a:gd name="connsiteX0" fmla="*/ 0 w 2874583"/>
              <a:gd name="connsiteY0" fmla="*/ 3419248 h 5052919"/>
              <a:gd name="connsiteX1" fmla="*/ 1343121 w 2874583"/>
              <a:gd name="connsiteY1" fmla="*/ 0 h 5052919"/>
              <a:gd name="connsiteX2" fmla="*/ 2863795 w 2874583"/>
              <a:gd name="connsiteY2" fmla="*/ 1345 h 5052919"/>
              <a:gd name="connsiteX3" fmla="*/ 2874400 w 2874583"/>
              <a:gd name="connsiteY3" fmla="*/ 5040194 h 5052919"/>
              <a:gd name="connsiteX4" fmla="*/ 5893 w 2874583"/>
              <a:gd name="connsiteY4" fmla="*/ 5052919 h 5052919"/>
              <a:gd name="connsiteX5" fmla="*/ 0 w 2874583"/>
              <a:gd name="connsiteY5" fmla="*/ 3419248 h 5052919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7135"/>
              <a:gd name="connsiteY0" fmla="*/ 341924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1924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2148 w 2869283"/>
              <a:gd name="connsiteY0" fmla="*/ 3434488 h 5040194"/>
              <a:gd name="connsiteX1" fmla="*/ 1345269 w 2869283"/>
              <a:gd name="connsiteY1" fmla="*/ 0 h 5040194"/>
              <a:gd name="connsiteX2" fmla="*/ 2865943 w 2869283"/>
              <a:gd name="connsiteY2" fmla="*/ 1345 h 5040194"/>
              <a:gd name="connsiteX3" fmla="*/ 2868928 w 2869283"/>
              <a:gd name="connsiteY3" fmla="*/ 5040194 h 5040194"/>
              <a:gd name="connsiteX4" fmla="*/ 421 w 2869283"/>
              <a:gd name="connsiteY4" fmla="*/ 5037679 h 5040194"/>
              <a:gd name="connsiteX5" fmla="*/ 2148 w 2869283"/>
              <a:gd name="connsiteY5" fmla="*/ 3434488 h 504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9283" h="5040194">
                <a:moveTo>
                  <a:pt x="2148" y="3434488"/>
                </a:moveTo>
                <a:lnTo>
                  <a:pt x="1345269" y="0"/>
                </a:lnTo>
                <a:lnTo>
                  <a:pt x="2865943" y="1345"/>
                </a:lnTo>
                <a:cubicBezTo>
                  <a:pt x="2863979" y="1559288"/>
                  <a:pt x="2870892" y="3482251"/>
                  <a:pt x="2868928" y="5040194"/>
                </a:cubicBezTo>
                <a:lnTo>
                  <a:pt x="421" y="5037679"/>
                </a:lnTo>
                <a:cubicBezTo>
                  <a:pt x="-1543" y="4619037"/>
                  <a:pt x="4112" y="3853130"/>
                  <a:pt x="2148" y="343448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08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2644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789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5F3FCF6B-7EAE-5361-1642-4E544C15DEB6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8F3D4-CD15-C796-CC84-8660CCD37369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F9339E-5065-1B80-6089-3DCF550DE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EFC6120-C51A-8FEB-F389-C6529A6D6B39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DE771E9A-E0BD-E639-4DBA-00A7080C3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4" name="Espace réservé de la date 1">
            <a:extLst>
              <a:ext uri="{FF2B5EF4-FFF2-40B4-BE49-F238E27FC236}">
                <a16:creationId xmlns:a16="http://schemas.microsoft.com/office/drawing/2014/main" id="{0111DB18-0F31-1932-5FAC-1018A499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B52F962-DEDA-4ED4-9CE3-129D611399E6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EB4D1EA-EB03-3A50-91C0-521C4B4D80BB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226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7DDBB7FE-F6A4-F9BB-909B-2BF6581B6114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210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1946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5091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77BF7F45-C57A-921B-CCD6-97F5BFABD864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0A1B79-9AFE-4EDA-B74E-4668D2463482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D1D62F1-9C50-7FE0-3F5C-112C17270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337A2F8-D03D-913F-B2BA-71AC5F6D1AE5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28D61FE0-B189-FC9C-CC9F-0516DB2F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2" name="Espace réservé de la date 1">
            <a:extLst>
              <a:ext uri="{FF2B5EF4-FFF2-40B4-BE49-F238E27FC236}">
                <a16:creationId xmlns:a16="http://schemas.microsoft.com/office/drawing/2014/main" id="{7A00C04C-ADCA-E2FD-F23A-7E3656946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469CE72-9535-4AEC-B079-EF51EED48FCA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AA8715C-C5AD-F8D9-1D3A-2A0CFCB2EBC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447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E89F8723-6ACF-A12C-0702-22D214BA28C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7F6C7-17F8-2C83-124E-68C00A39109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4DE25B4D-433B-30F0-077C-ED0A5CA2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e la date 1">
            <a:extLst>
              <a:ext uri="{FF2B5EF4-FFF2-40B4-BE49-F238E27FC236}">
                <a16:creationId xmlns:a16="http://schemas.microsoft.com/office/drawing/2014/main" id="{3A050C8F-E2F6-6E20-31DA-C4AAD488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E159F7E-5641-4B13-AD5A-EAC591D761E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786367E-AD37-4BEB-1B08-858301C4F20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299BF54A-80E8-E34D-33B6-B8805F5E1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30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FF98BF-5D71-D925-451B-4BFF4FB5FAB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13AD23C1-3979-C9EC-E197-CDAB908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C4EBC803-1B8E-3C11-A38F-B0A4E2DE4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A960CF45-7EE6-4EBC-84C9-7434560C7697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D75043-56B2-D147-C093-0F529998E72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07C4810F-E7F4-3BFA-5CFB-7A41859E4C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24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005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124744"/>
            <a:ext cx="12192000" cy="5784533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3E5C3258-EB5B-4EB2-96C6-F6ACEF41639D}" type="datetime1">
              <a:rPr lang="fr-FR" smtClean="0">
                <a:solidFill>
                  <a:srgbClr val="FFFFFF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FFFFFF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19174742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35C6D7B-7990-4FC2-B17A-12E7008B78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5362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39788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1688" y="2307364"/>
            <a:ext cx="9508621" cy="2243271"/>
          </a:xfrm>
          <a:prstGeom prst="parallelogram">
            <a:avLst>
              <a:gd name="adj" fmla="val 36810"/>
            </a:avLst>
          </a:prstGeom>
          <a:solidFill>
            <a:srgbClr val="000091"/>
          </a:solidFill>
        </p:spPr>
        <p:txBody>
          <a:bodyPr>
            <a:normAutofit/>
          </a:bodyPr>
          <a:lstStyle>
            <a:lvl1pPr algn="ctr">
              <a:defRPr sz="4000" cap="all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180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9C80971-D59D-4E6D-BC11-B9CC48E0F02F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67221"/>
            <a:ext cx="11233151" cy="719988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621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C2A9379D-5483-401B-AB22-706C73D383DB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777531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3967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252430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866FB5D-5E67-4372-B44C-A94F666404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1316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9279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0798431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FFAB532-48DF-46FD-A8D7-E50046B58FB2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4569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55395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4262543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3D3A784-2369-4974-A371-15948251A848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79775" y="260648"/>
            <a:ext cx="758517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CFC8C2-62C3-7540-89CE-49892643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9198" y="0"/>
            <a:ext cx="3714567" cy="23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376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0"/>
            <a:ext cx="6617116" cy="419708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7912099" y="0"/>
            <a:ext cx="4279901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5282589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7480169" y="2450969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D8C3282-BCB1-0308-5110-04693055E887}"/>
              </a:ext>
            </a:extLst>
          </p:cNvPr>
          <p:cNvCxnSpPr>
            <a:cxnSpLocks/>
          </p:cNvCxnSpPr>
          <p:nvPr userDrawn="1"/>
        </p:nvCxnSpPr>
        <p:spPr>
          <a:xfrm>
            <a:off x="7480169" y="4020532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480169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80169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5219089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26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4566" y="2798589"/>
            <a:ext cx="6294268" cy="1415602"/>
          </a:xfrm>
        </p:spPr>
        <p:txBody>
          <a:bodyPr>
            <a:normAutofit/>
          </a:bodyPr>
          <a:lstStyle>
            <a:lvl1pPr>
              <a:defRPr sz="3000" cap="all" baseline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5610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56790F39-A3F2-2685-0DDA-F442BEDF7B8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BC499D4C-77EC-83D9-600D-B362EBD10A7D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E1B39-6388-5106-90C1-33513FB531DB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752B95D-6A27-D36A-5A6D-12EBFB406C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249F72F-60ED-9B2E-EB67-B41BF49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8867" y="2837858"/>
            <a:ext cx="6294268" cy="2931974"/>
          </a:xfrm>
        </p:spPr>
        <p:txBody>
          <a:bodyPr/>
          <a:lstStyle>
            <a:lvl1pPr marL="355600" indent="-266700" algn="l" defTabSz="121917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60DD05-08D7-AB29-7ED6-ED360EB482E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F9517E-8D20-7AB2-040E-3134E46FE4A2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6" name="Espace réservé du numéro de diapositive 5">
            <a:extLst>
              <a:ext uri="{FF2B5EF4-FFF2-40B4-BE49-F238E27FC236}">
                <a16:creationId xmlns:a16="http://schemas.microsoft.com/office/drawing/2014/main" id="{71859167-2FE8-EE24-C8CE-31D1F9ED5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7" name="Espace réservé de la date 1">
            <a:extLst>
              <a:ext uri="{FF2B5EF4-FFF2-40B4-BE49-F238E27FC236}">
                <a16:creationId xmlns:a16="http://schemas.microsoft.com/office/drawing/2014/main" id="{32256F67-FDC5-A9D6-A862-CA151FB0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63BD604-CCB4-4994-B075-6FC0B639068E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683BD10-28A8-044C-E70E-8B857F2C16F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200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51EEF11C-08D2-578B-649F-2E09BBDF67F6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F2132E-407A-1A2B-035B-E3B8355A67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9575" y="2799976"/>
            <a:ext cx="6292850" cy="351597"/>
          </a:xfrm>
          <a:solidFill>
            <a:srgbClr val="00C28F">
              <a:alpha val="30196"/>
            </a:srgbClr>
          </a:solidFill>
        </p:spPr>
        <p:txBody>
          <a:bodyPr/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9D08D841-E5CA-6DE0-B8D7-1B6A66843908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0147DD-4762-C3BE-DB7C-CB26DD16F2E5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29DC159-29BA-A28F-ABA2-E6731C2390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78A2CF5-A35F-56EA-6062-181C9853CA3E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0B7E9822-0537-2953-CD06-4834A1CE3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0" name="Espace réservé de la date 1">
            <a:extLst>
              <a:ext uri="{FF2B5EF4-FFF2-40B4-BE49-F238E27FC236}">
                <a16:creationId xmlns:a16="http://schemas.microsoft.com/office/drawing/2014/main" id="{C2E93F13-37FE-9B2B-40CB-0CCD727F2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F849A8F8-5004-40F8-8095-F5D2B0F0A19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2C968E5-9378-3E64-960F-46BEA64D010C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8026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CB5C336-8909-8FE7-2728-A0A894BC2A7E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7F41D77-14A7-40C2-FFB1-125156324F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-7337" y="1192214"/>
            <a:ext cx="2869283" cy="5040194"/>
          </a:xfrm>
          <a:custGeom>
            <a:avLst/>
            <a:gdLst>
              <a:gd name="connsiteX0" fmla="*/ 3 w 3005844"/>
              <a:gd name="connsiteY0" fmla="*/ 1785758 h 4675187"/>
              <a:gd name="connsiteX1" fmla="*/ 1502922 w 3005844"/>
              <a:gd name="connsiteY1" fmla="*/ 0 h 4675187"/>
              <a:gd name="connsiteX2" fmla="*/ 3005841 w 3005844"/>
              <a:gd name="connsiteY2" fmla="*/ 1785758 h 4675187"/>
              <a:gd name="connsiteX3" fmla="*/ 2431777 w 3005844"/>
              <a:gd name="connsiteY3" fmla="*/ 4675175 h 4675187"/>
              <a:gd name="connsiteX4" fmla="*/ 574067 w 3005844"/>
              <a:gd name="connsiteY4" fmla="*/ 4675175 h 4675187"/>
              <a:gd name="connsiteX5" fmla="*/ 3 w 3005844"/>
              <a:gd name="connsiteY5" fmla="*/ 1785758 h 4675187"/>
              <a:gd name="connsiteX0" fmla="*/ 0 w 3005838"/>
              <a:gd name="connsiteY0" fmla="*/ 1794635 h 4684052"/>
              <a:gd name="connsiteX1" fmla="*/ 899237 w 3005838"/>
              <a:gd name="connsiteY1" fmla="*/ 0 h 4684052"/>
              <a:gd name="connsiteX2" fmla="*/ 3005838 w 3005838"/>
              <a:gd name="connsiteY2" fmla="*/ 1794635 h 4684052"/>
              <a:gd name="connsiteX3" fmla="*/ 2431774 w 3005838"/>
              <a:gd name="connsiteY3" fmla="*/ 4684052 h 4684052"/>
              <a:gd name="connsiteX4" fmla="*/ 574064 w 3005838"/>
              <a:gd name="connsiteY4" fmla="*/ 4684052 h 4684052"/>
              <a:gd name="connsiteX5" fmla="*/ 0 w 3005838"/>
              <a:gd name="connsiteY5" fmla="*/ 1794635 h 4684052"/>
              <a:gd name="connsiteX0" fmla="*/ 0 w 3431966"/>
              <a:gd name="connsiteY0" fmla="*/ 3428126 h 4684052"/>
              <a:gd name="connsiteX1" fmla="*/ 1325365 w 3431966"/>
              <a:gd name="connsiteY1" fmla="*/ 0 h 4684052"/>
              <a:gd name="connsiteX2" fmla="*/ 3431966 w 3431966"/>
              <a:gd name="connsiteY2" fmla="*/ 1794635 h 4684052"/>
              <a:gd name="connsiteX3" fmla="*/ 2857902 w 3431966"/>
              <a:gd name="connsiteY3" fmla="*/ 4684052 h 4684052"/>
              <a:gd name="connsiteX4" fmla="*/ 1000192 w 3431966"/>
              <a:gd name="connsiteY4" fmla="*/ 4684052 h 4684052"/>
              <a:gd name="connsiteX5" fmla="*/ 0 w 3431966"/>
              <a:gd name="connsiteY5" fmla="*/ 3428126 h 4684052"/>
              <a:gd name="connsiteX0" fmla="*/ 0 w 3431966"/>
              <a:gd name="connsiteY0" fmla="*/ 3419248 h 4675174"/>
              <a:gd name="connsiteX1" fmla="*/ 1343121 w 3431966"/>
              <a:gd name="connsiteY1" fmla="*/ 0 h 4675174"/>
              <a:gd name="connsiteX2" fmla="*/ 3431966 w 3431966"/>
              <a:gd name="connsiteY2" fmla="*/ 1785757 h 4675174"/>
              <a:gd name="connsiteX3" fmla="*/ 2857902 w 3431966"/>
              <a:gd name="connsiteY3" fmla="*/ 4675174 h 4675174"/>
              <a:gd name="connsiteX4" fmla="*/ 1000192 w 3431966"/>
              <a:gd name="connsiteY4" fmla="*/ 4675174 h 4675174"/>
              <a:gd name="connsiteX5" fmla="*/ 0 w 3431966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1000192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5893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5190079"/>
              <a:gd name="connsiteX1" fmla="*/ 1343121 w 2863795"/>
              <a:gd name="connsiteY1" fmla="*/ 0 h 5190079"/>
              <a:gd name="connsiteX2" fmla="*/ 2863795 w 2863795"/>
              <a:gd name="connsiteY2" fmla="*/ 1345 h 5190079"/>
              <a:gd name="connsiteX3" fmla="*/ 2857902 w 2863795"/>
              <a:gd name="connsiteY3" fmla="*/ 4675174 h 5190079"/>
              <a:gd name="connsiteX4" fmla="*/ 5893 w 2863795"/>
              <a:gd name="connsiteY4" fmla="*/ 5190079 h 5190079"/>
              <a:gd name="connsiteX5" fmla="*/ 0 w 2863795"/>
              <a:gd name="connsiteY5" fmla="*/ 3419248 h 5190079"/>
              <a:gd name="connsiteX0" fmla="*/ 0 w 2867135"/>
              <a:gd name="connsiteY0" fmla="*/ 3419248 h 5207834"/>
              <a:gd name="connsiteX1" fmla="*/ 1343121 w 2867135"/>
              <a:gd name="connsiteY1" fmla="*/ 0 h 5207834"/>
              <a:gd name="connsiteX2" fmla="*/ 2863795 w 2867135"/>
              <a:gd name="connsiteY2" fmla="*/ 1345 h 5207834"/>
              <a:gd name="connsiteX3" fmla="*/ 2866780 w 2867135"/>
              <a:gd name="connsiteY3" fmla="*/ 5207834 h 5207834"/>
              <a:gd name="connsiteX4" fmla="*/ 5893 w 2867135"/>
              <a:gd name="connsiteY4" fmla="*/ 5190079 h 5207834"/>
              <a:gd name="connsiteX5" fmla="*/ 0 w 2867135"/>
              <a:gd name="connsiteY5" fmla="*/ 3419248 h 5207834"/>
              <a:gd name="connsiteX0" fmla="*/ 0 w 2874583"/>
              <a:gd name="connsiteY0" fmla="*/ 3419248 h 5190079"/>
              <a:gd name="connsiteX1" fmla="*/ 1343121 w 2874583"/>
              <a:gd name="connsiteY1" fmla="*/ 0 h 5190079"/>
              <a:gd name="connsiteX2" fmla="*/ 2863795 w 2874583"/>
              <a:gd name="connsiteY2" fmla="*/ 1345 h 5190079"/>
              <a:gd name="connsiteX3" fmla="*/ 2874400 w 2874583"/>
              <a:gd name="connsiteY3" fmla="*/ 5040194 h 5190079"/>
              <a:gd name="connsiteX4" fmla="*/ 5893 w 2874583"/>
              <a:gd name="connsiteY4" fmla="*/ 5190079 h 5190079"/>
              <a:gd name="connsiteX5" fmla="*/ 0 w 2874583"/>
              <a:gd name="connsiteY5" fmla="*/ 3419248 h 5190079"/>
              <a:gd name="connsiteX0" fmla="*/ 0 w 2874583"/>
              <a:gd name="connsiteY0" fmla="*/ 3419248 h 5052919"/>
              <a:gd name="connsiteX1" fmla="*/ 1343121 w 2874583"/>
              <a:gd name="connsiteY1" fmla="*/ 0 h 5052919"/>
              <a:gd name="connsiteX2" fmla="*/ 2863795 w 2874583"/>
              <a:gd name="connsiteY2" fmla="*/ 1345 h 5052919"/>
              <a:gd name="connsiteX3" fmla="*/ 2874400 w 2874583"/>
              <a:gd name="connsiteY3" fmla="*/ 5040194 h 5052919"/>
              <a:gd name="connsiteX4" fmla="*/ 5893 w 2874583"/>
              <a:gd name="connsiteY4" fmla="*/ 5052919 h 5052919"/>
              <a:gd name="connsiteX5" fmla="*/ 0 w 2874583"/>
              <a:gd name="connsiteY5" fmla="*/ 3419248 h 5052919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7135"/>
              <a:gd name="connsiteY0" fmla="*/ 341924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1924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2148 w 2869283"/>
              <a:gd name="connsiteY0" fmla="*/ 3434488 h 5040194"/>
              <a:gd name="connsiteX1" fmla="*/ 1345269 w 2869283"/>
              <a:gd name="connsiteY1" fmla="*/ 0 h 5040194"/>
              <a:gd name="connsiteX2" fmla="*/ 2865943 w 2869283"/>
              <a:gd name="connsiteY2" fmla="*/ 1345 h 5040194"/>
              <a:gd name="connsiteX3" fmla="*/ 2868928 w 2869283"/>
              <a:gd name="connsiteY3" fmla="*/ 5040194 h 5040194"/>
              <a:gd name="connsiteX4" fmla="*/ 421 w 2869283"/>
              <a:gd name="connsiteY4" fmla="*/ 5037679 h 5040194"/>
              <a:gd name="connsiteX5" fmla="*/ 2148 w 2869283"/>
              <a:gd name="connsiteY5" fmla="*/ 3434488 h 504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9283" h="5040194">
                <a:moveTo>
                  <a:pt x="2148" y="3434488"/>
                </a:moveTo>
                <a:lnTo>
                  <a:pt x="1345269" y="0"/>
                </a:lnTo>
                <a:lnTo>
                  <a:pt x="2865943" y="1345"/>
                </a:lnTo>
                <a:cubicBezTo>
                  <a:pt x="2863979" y="1559288"/>
                  <a:pt x="2870892" y="3482251"/>
                  <a:pt x="2868928" y="5040194"/>
                </a:cubicBezTo>
                <a:lnTo>
                  <a:pt x="421" y="5037679"/>
                </a:lnTo>
                <a:cubicBezTo>
                  <a:pt x="-1543" y="4619037"/>
                  <a:pt x="4112" y="3853130"/>
                  <a:pt x="2148" y="343448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08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2644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789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5F3FCF6B-7EAE-5361-1642-4E544C15DEB6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8F3D4-CD15-C796-CC84-8660CCD37369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F9339E-5065-1B80-6089-3DCF550DE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EFC6120-C51A-8FEB-F389-C6529A6D6B39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DE771E9A-E0BD-E639-4DBA-00A7080C3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4" name="Espace réservé de la date 1">
            <a:extLst>
              <a:ext uri="{FF2B5EF4-FFF2-40B4-BE49-F238E27FC236}">
                <a16:creationId xmlns:a16="http://schemas.microsoft.com/office/drawing/2014/main" id="{0111DB18-0F31-1932-5FAC-1018A499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B52F962-DEDA-4ED4-9CE3-129D611399E6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EB4D1EA-EB03-3A50-91C0-521C4B4D80BB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03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4566" y="2798589"/>
            <a:ext cx="6294268" cy="1415602"/>
          </a:xfrm>
        </p:spPr>
        <p:txBody>
          <a:bodyPr>
            <a:normAutofit/>
          </a:bodyPr>
          <a:lstStyle>
            <a:lvl1pPr>
              <a:defRPr sz="3000" cap="all" baseline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876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7DDBB7FE-F6A4-F9BB-909B-2BF6581B6114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210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1946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5091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77BF7F45-C57A-921B-CCD6-97F5BFABD864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0A1B79-9AFE-4EDA-B74E-4668D2463482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D1D62F1-9C50-7FE0-3F5C-112C17270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337A2F8-D03D-913F-B2BA-71AC5F6D1AE5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28D61FE0-B189-FC9C-CC9F-0516DB2F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2" name="Espace réservé de la date 1">
            <a:extLst>
              <a:ext uri="{FF2B5EF4-FFF2-40B4-BE49-F238E27FC236}">
                <a16:creationId xmlns:a16="http://schemas.microsoft.com/office/drawing/2014/main" id="{7A00C04C-ADCA-E2FD-F23A-7E3656946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469CE72-9535-4AEC-B079-EF51EED48FCA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AA8715C-C5AD-F8D9-1D3A-2A0CFCB2EBC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8545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E89F8723-6ACF-A12C-0702-22D214BA28C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7F6C7-17F8-2C83-124E-68C00A39109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4DE25B4D-433B-30F0-077C-ED0A5CA2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e la date 1">
            <a:extLst>
              <a:ext uri="{FF2B5EF4-FFF2-40B4-BE49-F238E27FC236}">
                <a16:creationId xmlns:a16="http://schemas.microsoft.com/office/drawing/2014/main" id="{3A050C8F-E2F6-6E20-31DA-C4AAD488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E159F7E-5641-4B13-AD5A-EAC591D761E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786367E-AD37-4BEB-1B08-858301C4F20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299BF54A-80E8-E34D-33B6-B8805F5E1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611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7C4810F-E7F4-3BFA-5CFB-7A41859E4C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224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5612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124744"/>
            <a:ext cx="12192000" cy="5784533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3E5C3258-EB5B-4EB2-96C6-F6ACEF41639D}" type="datetime1">
              <a:rPr lang="fr-FR" smtClean="0">
                <a:solidFill>
                  <a:srgbClr val="FFFFFF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FFFFFF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36123840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35C6D7B-7990-4FC2-B17A-12E7008B78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5362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048639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9C80971-D59D-4E6D-BC11-B9CC48E0F02F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67221"/>
            <a:ext cx="11233151" cy="719988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18366220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C2A9379D-5483-401B-AB22-706C73D383DB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777531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3967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4968540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866FB5D-5E67-4372-B44C-A94F666404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1316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9279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7699262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FFAB532-48DF-46FD-A8D7-E50046B58FB2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4569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55395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41366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56790F39-A3F2-2685-0DDA-F442BEDF7B8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BC499D4C-77EC-83D9-600D-B362EBD10A7D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E1B39-6388-5106-90C1-33513FB531DB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752B95D-6A27-D36A-5A6D-12EBFB406C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249F72F-60ED-9B2E-EB67-B41BF49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8867" y="2837858"/>
            <a:ext cx="6294268" cy="2931974"/>
          </a:xfrm>
        </p:spPr>
        <p:txBody>
          <a:bodyPr/>
          <a:lstStyle>
            <a:lvl1pPr marL="355600" indent="-266700" algn="l" defTabSz="121917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60DD05-08D7-AB29-7ED6-ED360EB482E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F9517E-8D20-7AB2-040E-3134E46FE4A2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numéro de diapositive 5">
            <a:extLst>
              <a:ext uri="{FF2B5EF4-FFF2-40B4-BE49-F238E27FC236}">
                <a16:creationId xmlns:a16="http://schemas.microsoft.com/office/drawing/2014/main" id="{71859167-2FE8-EE24-C8CE-31D1F9ED5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7" name="Espace réservé de la date 1">
            <a:extLst>
              <a:ext uri="{FF2B5EF4-FFF2-40B4-BE49-F238E27FC236}">
                <a16:creationId xmlns:a16="http://schemas.microsoft.com/office/drawing/2014/main" id="{32256F67-FDC5-A9D6-A862-CA151FB0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63BD604-CCB4-4994-B075-6FC0B639068E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683BD10-28A8-044C-E70E-8B857F2C16F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168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3D3A784-2369-4974-A371-15948251A848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79775" y="260648"/>
            <a:ext cx="758517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CFC8C2-62C3-7540-89CE-49892643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9198" y="0"/>
            <a:ext cx="3714567" cy="23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5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51EEF11C-08D2-578B-649F-2E09BBDF67F6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F2132E-407A-1A2B-035B-E3B8355A67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9575" y="2799976"/>
            <a:ext cx="6292850" cy="351597"/>
          </a:xfrm>
          <a:solidFill>
            <a:srgbClr val="00C28F">
              <a:alpha val="30196"/>
            </a:srgbClr>
          </a:solidFill>
        </p:spPr>
        <p:txBody>
          <a:bodyPr/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9D08D841-E5CA-6DE0-B8D7-1B6A66843908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0147DD-4762-C3BE-DB7C-CB26DD16F2E5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29DC159-29BA-A28F-ABA2-E6731C2390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78A2CF5-A35F-56EA-6062-181C9853CA3E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0B7E9822-0537-2953-CD06-4834A1CE3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Espace réservé de la date 1">
            <a:extLst>
              <a:ext uri="{FF2B5EF4-FFF2-40B4-BE49-F238E27FC236}">
                <a16:creationId xmlns:a16="http://schemas.microsoft.com/office/drawing/2014/main" id="{C2E93F13-37FE-9B2B-40CB-0CCD727F2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2C968E5-9378-3E64-960F-46BEA64D010C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1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CB5C336-8909-8FE7-2728-A0A894BC2A7E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7F41D77-14A7-40C2-FFB1-125156324F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-7337" y="1192214"/>
            <a:ext cx="2869283" cy="5040194"/>
          </a:xfrm>
          <a:custGeom>
            <a:avLst/>
            <a:gdLst>
              <a:gd name="connsiteX0" fmla="*/ 3 w 3005844"/>
              <a:gd name="connsiteY0" fmla="*/ 1785758 h 4675187"/>
              <a:gd name="connsiteX1" fmla="*/ 1502922 w 3005844"/>
              <a:gd name="connsiteY1" fmla="*/ 0 h 4675187"/>
              <a:gd name="connsiteX2" fmla="*/ 3005841 w 3005844"/>
              <a:gd name="connsiteY2" fmla="*/ 1785758 h 4675187"/>
              <a:gd name="connsiteX3" fmla="*/ 2431777 w 3005844"/>
              <a:gd name="connsiteY3" fmla="*/ 4675175 h 4675187"/>
              <a:gd name="connsiteX4" fmla="*/ 574067 w 3005844"/>
              <a:gd name="connsiteY4" fmla="*/ 4675175 h 4675187"/>
              <a:gd name="connsiteX5" fmla="*/ 3 w 3005844"/>
              <a:gd name="connsiteY5" fmla="*/ 1785758 h 4675187"/>
              <a:gd name="connsiteX0" fmla="*/ 0 w 3005838"/>
              <a:gd name="connsiteY0" fmla="*/ 1794635 h 4684052"/>
              <a:gd name="connsiteX1" fmla="*/ 899237 w 3005838"/>
              <a:gd name="connsiteY1" fmla="*/ 0 h 4684052"/>
              <a:gd name="connsiteX2" fmla="*/ 3005838 w 3005838"/>
              <a:gd name="connsiteY2" fmla="*/ 1794635 h 4684052"/>
              <a:gd name="connsiteX3" fmla="*/ 2431774 w 3005838"/>
              <a:gd name="connsiteY3" fmla="*/ 4684052 h 4684052"/>
              <a:gd name="connsiteX4" fmla="*/ 574064 w 3005838"/>
              <a:gd name="connsiteY4" fmla="*/ 4684052 h 4684052"/>
              <a:gd name="connsiteX5" fmla="*/ 0 w 3005838"/>
              <a:gd name="connsiteY5" fmla="*/ 1794635 h 4684052"/>
              <a:gd name="connsiteX0" fmla="*/ 0 w 3431966"/>
              <a:gd name="connsiteY0" fmla="*/ 3428126 h 4684052"/>
              <a:gd name="connsiteX1" fmla="*/ 1325365 w 3431966"/>
              <a:gd name="connsiteY1" fmla="*/ 0 h 4684052"/>
              <a:gd name="connsiteX2" fmla="*/ 3431966 w 3431966"/>
              <a:gd name="connsiteY2" fmla="*/ 1794635 h 4684052"/>
              <a:gd name="connsiteX3" fmla="*/ 2857902 w 3431966"/>
              <a:gd name="connsiteY3" fmla="*/ 4684052 h 4684052"/>
              <a:gd name="connsiteX4" fmla="*/ 1000192 w 3431966"/>
              <a:gd name="connsiteY4" fmla="*/ 4684052 h 4684052"/>
              <a:gd name="connsiteX5" fmla="*/ 0 w 3431966"/>
              <a:gd name="connsiteY5" fmla="*/ 3428126 h 4684052"/>
              <a:gd name="connsiteX0" fmla="*/ 0 w 3431966"/>
              <a:gd name="connsiteY0" fmla="*/ 3419248 h 4675174"/>
              <a:gd name="connsiteX1" fmla="*/ 1343121 w 3431966"/>
              <a:gd name="connsiteY1" fmla="*/ 0 h 4675174"/>
              <a:gd name="connsiteX2" fmla="*/ 3431966 w 3431966"/>
              <a:gd name="connsiteY2" fmla="*/ 1785757 h 4675174"/>
              <a:gd name="connsiteX3" fmla="*/ 2857902 w 3431966"/>
              <a:gd name="connsiteY3" fmla="*/ 4675174 h 4675174"/>
              <a:gd name="connsiteX4" fmla="*/ 1000192 w 3431966"/>
              <a:gd name="connsiteY4" fmla="*/ 4675174 h 4675174"/>
              <a:gd name="connsiteX5" fmla="*/ 0 w 3431966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1000192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5893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5190079"/>
              <a:gd name="connsiteX1" fmla="*/ 1343121 w 2863795"/>
              <a:gd name="connsiteY1" fmla="*/ 0 h 5190079"/>
              <a:gd name="connsiteX2" fmla="*/ 2863795 w 2863795"/>
              <a:gd name="connsiteY2" fmla="*/ 1345 h 5190079"/>
              <a:gd name="connsiteX3" fmla="*/ 2857902 w 2863795"/>
              <a:gd name="connsiteY3" fmla="*/ 4675174 h 5190079"/>
              <a:gd name="connsiteX4" fmla="*/ 5893 w 2863795"/>
              <a:gd name="connsiteY4" fmla="*/ 5190079 h 5190079"/>
              <a:gd name="connsiteX5" fmla="*/ 0 w 2863795"/>
              <a:gd name="connsiteY5" fmla="*/ 3419248 h 5190079"/>
              <a:gd name="connsiteX0" fmla="*/ 0 w 2867135"/>
              <a:gd name="connsiteY0" fmla="*/ 3419248 h 5207834"/>
              <a:gd name="connsiteX1" fmla="*/ 1343121 w 2867135"/>
              <a:gd name="connsiteY1" fmla="*/ 0 h 5207834"/>
              <a:gd name="connsiteX2" fmla="*/ 2863795 w 2867135"/>
              <a:gd name="connsiteY2" fmla="*/ 1345 h 5207834"/>
              <a:gd name="connsiteX3" fmla="*/ 2866780 w 2867135"/>
              <a:gd name="connsiteY3" fmla="*/ 5207834 h 5207834"/>
              <a:gd name="connsiteX4" fmla="*/ 5893 w 2867135"/>
              <a:gd name="connsiteY4" fmla="*/ 5190079 h 5207834"/>
              <a:gd name="connsiteX5" fmla="*/ 0 w 2867135"/>
              <a:gd name="connsiteY5" fmla="*/ 3419248 h 5207834"/>
              <a:gd name="connsiteX0" fmla="*/ 0 w 2874583"/>
              <a:gd name="connsiteY0" fmla="*/ 3419248 h 5190079"/>
              <a:gd name="connsiteX1" fmla="*/ 1343121 w 2874583"/>
              <a:gd name="connsiteY1" fmla="*/ 0 h 5190079"/>
              <a:gd name="connsiteX2" fmla="*/ 2863795 w 2874583"/>
              <a:gd name="connsiteY2" fmla="*/ 1345 h 5190079"/>
              <a:gd name="connsiteX3" fmla="*/ 2874400 w 2874583"/>
              <a:gd name="connsiteY3" fmla="*/ 5040194 h 5190079"/>
              <a:gd name="connsiteX4" fmla="*/ 5893 w 2874583"/>
              <a:gd name="connsiteY4" fmla="*/ 5190079 h 5190079"/>
              <a:gd name="connsiteX5" fmla="*/ 0 w 2874583"/>
              <a:gd name="connsiteY5" fmla="*/ 3419248 h 5190079"/>
              <a:gd name="connsiteX0" fmla="*/ 0 w 2874583"/>
              <a:gd name="connsiteY0" fmla="*/ 3419248 h 5052919"/>
              <a:gd name="connsiteX1" fmla="*/ 1343121 w 2874583"/>
              <a:gd name="connsiteY1" fmla="*/ 0 h 5052919"/>
              <a:gd name="connsiteX2" fmla="*/ 2863795 w 2874583"/>
              <a:gd name="connsiteY2" fmla="*/ 1345 h 5052919"/>
              <a:gd name="connsiteX3" fmla="*/ 2874400 w 2874583"/>
              <a:gd name="connsiteY3" fmla="*/ 5040194 h 5052919"/>
              <a:gd name="connsiteX4" fmla="*/ 5893 w 2874583"/>
              <a:gd name="connsiteY4" fmla="*/ 5052919 h 5052919"/>
              <a:gd name="connsiteX5" fmla="*/ 0 w 2874583"/>
              <a:gd name="connsiteY5" fmla="*/ 3419248 h 5052919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7135"/>
              <a:gd name="connsiteY0" fmla="*/ 341924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1924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2148 w 2869283"/>
              <a:gd name="connsiteY0" fmla="*/ 3434488 h 5040194"/>
              <a:gd name="connsiteX1" fmla="*/ 1345269 w 2869283"/>
              <a:gd name="connsiteY1" fmla="*/ 0 h 5040194"/>
              <a:gd name="connsiteX2" fmla="*/ 2865943 w 2869283"/>
              <a:gd name="connsiteY2" fmla="*/ 1345 h 5040194"/>
              <a:gd name="connsiteX3" fmla="*/ 2868928 w 2869283"/>
              <a:gd name="connsiteY3" fmla="*/ 5040194 h 5040194"/>
              <a:gd name="connsiteX4" fmla="*/ 421 w 2869283"/>
              <a:gd name="connsiteY4" fmla="*/ 5037679 h 5040194"/>
              <a:gd name="connsiteX5" fmla="*/ 2148 w 2869283"/>
              <a:gd name="connsiteY5" fmla="*/ 3434488 h 504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9283" h="5040194">
                <a:moveTo>
                  <a:pt x="2148" y="3434488"/>
                </a:moveTo>
                <a:lnTo>
                  <a:pt x="1345269" y="0"/>
                </a:lnTo>
                <a:lnTo>
                  <a:pt x="2865943" y="1345"/>
                </a:lnTo>
                <a:cubicBezTo>
                  <a:pt x="2863979" y="1559288"/>
                  <a:pt x="2870892" y="3482251"/>
                  <a:pt x="2868928" y="5040194"/>
                </a:cubicBezTo>
                <a:lnTo>
                  <a:pt x="421" y="5037679"/>
                </a:lnTo>
                <a:cubicBezTo>
                  <a:pt x="-1543" y="4619037"/>
                  <a:pt x="4112" y="3853130"/>
                  <a:pt x="2148" y="343448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08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2644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789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5F3FCF6B-7EAE-5361-1642-4E544C15DEB6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8F3D4-CD15-C796-CC84-8660CCD37369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F9339E-5065-1B80-6089-3DCF550DE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EFC6120-C51A-8FEB-F389-C6529A6D6B39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DE771E9A-E0BD-E639-4DBA-00A7080C3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de la date 1">
            <a:extLst>
              <a:ext uri="{FF2B5EF4-FFF2-40B4-BE49-F238E27FC236}">
                <a16:creationId xmlns:a16="http://schemas.microsoft.com/office/drawing/2014/main" id="{0111DB18-0F31-1932-5FAC-1018A499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B52F962-DEDA-4ED4-9CE3-129D611399E6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EB4D1EA-EB03-3A50-91C0-521C4B4D80BB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73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7DDBB7FE-F6A4-F9BB-909B-2BF6581B6114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210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1946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5091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77BF7F45-C57A-921B-CCD6-97F5BFABD864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0A1B79-9AFE-4EDA-B74E-4668D2463482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D1D62F1-9C50-7FE0-3F5C-112C17270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337A2F8-D03D-913F-B2BA-71AC5F6D1AE5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28D61FE0-B189-FC9C-CC9F-0516DB2F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e la date 1">
            <a:extLst>
              <a:ext uri="{FF2B5EF4-FFF2-40B4-BE49-F238E27FC236}">
                <a16:creationId xmlns:a16="http://schemas.microsoft.com/office/drawing/2014/main" id="{7A00C04C-ADCA-E2FD-F23A-7E3656946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469CE72-9535-4AEC-B079-EF51EED48FCA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AA8715C-C5AD-F8D9-1D3A-2A0CFCB2EBC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59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E89F8723-6ACF-A12C-0702-22D214BA28C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7F6C7-17F8-2C83-124E-68C00A39109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4DE25B4D-433B-30F0-077C-ED0A5CA2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e la date 1">
            <a:extLst>
              <a:ext uri="{FF2B5EF4-FFF2-40B4-BE49-F238E27FC236}">
                <a16:creationId xmlns:a16="http://schemas.microsoft.com/office/drawing/2014/main" id="{3A050C8F-E2F6-6E20-31DA-C4AAD488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E159F7E-5641-4B13-AD5A-EAC591D761E1}" type="datetime1">
              <a:rPr lang="fr-FR" smtClean="0"/>
              <a:t>01/10/2024</a:t>
            </a:fld>
            <a:endParaRPr lang="fr-FR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786367E-AD37-4BEB-1B08-858301C4F20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299BF54A-80E8-E34D-33B6-B8805F5E1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9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5A140D1-31C3-4238-C83A-71B8F2D7F74E}"/>
              </a:ext>
            </a:extLst>
          </p:cNvPr>
          <p:cNvSpPr/>
          <p:nvPr userDrawn="1"/>
        </p:nvSpPr>
        <p:spPr>
          <a:xfrm>
            <a:off x="0" y="0"/>
            <a:ext cx="12192000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CE905-A98B-1DE8-6C6B-4F42AA7C57C1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191903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A16BD99-D17C-4EE6-A92E-177D25D0AE55}" type="datetime1">
              <a:rPr lang="fr-FR" smtClean="0"/>
              <a:t>01/10/2024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55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8" r:id="rId2"/>
    <p:sldLayoutId id="2147483673" r:id="rId3"/>
    <p:sldLayoutId id="2147483823" r:id="rId4"/>
    <p:sldLayoutId id="2147483670" r:id="rId5"/>
    <p:sldLayoutId id="2147483671" r:id="rId6"/>
    <p:sldLayoutId id="2147483672" r:id="rId7"/>
    <p:sldLayoutId id="2147483675" r:id="rId8"/>
    <p:sldLayoutId id="2147483674" r:id="rId9"/>
    <p:sldLayoutId id="2147483676" r:id="rId10"/>
    <p:sldLayoutId id="2147483677" r:id="rId11"/>
    <p:sldLayoutId id="2147483667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hdr="0" ft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5A140D1-31C3-4238-C83A-71B8F2D7F74E}"/>
              </a:ext>
            </a:extLst>
          </p:cNvPr>
          <p:cNvSpPr/>
          <p:nvPr userDrawn="1"/>
        </p:nvSpPr>
        <p:spPr>
          <a:xfrm>
            <a:off x="0" y="0"/>
            <a:ext cx="12192000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CE905-A98B-1DE8-6C6B-4F42AA7C57C1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191903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A16BD99-D17C-4EE6-A92E-177D25D0AE55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36248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hf hdr="0" ft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5A140D1-31C3-4238-C83A-71B8F2D7F74E}"/>
              </a:ext>
            </a:extLst>
          </p:cNvPr>
          <p:cNvSpPr/>
          <p:nvPr userDrawn="1"/>
        </p:nvSpPr>
        <p:spPr>
          <a:xfrm>
            <a:off x="0" y="0"/>
            <a:ext cx="12192000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CE905-A98B-1DE8-6C6B-4F42AA7C57C1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191903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A16BD99-D17C-4EE6-A92E-177D25D0AE55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01/10/2024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324409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hf hdr="0" ft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et%20via%20la%20bal%202hcoll&#232;ge@sports.gouv.frla%20liste%202hcoll&#232;ge@sports.gouv.f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egifrance.gouv.fr/codes/article_lc/LEGIARTI000045289450#:~:text=Version%20en%20vigueur%20depuis%20le%2004%20mars%202022,-Cr%C3%A9ation%20LOI%20n&amp;text=Le%20plan%20tend%20%C3%A0%20l,de%20la%20vie%20sportive%20locale.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F4594FD6-9B24-02B3-A804-3CDC3A1E1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20D2-AC0B-4D2D-B1F3-382954919E0C}" type="datetime1">
              <a:rPr lang="fr-FR" smtClean="0"/>
              <a:t>01/10/2024</a:t>
            </a:fld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E5FAE9-383D-6680-D675-34908A8E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</a:t>
            </a:fld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4C077C-C509-2E4D-885E-BC80BECE0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B3A59B-34CD-E59C-D500-D9C8A838D6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3271" y="3065671"/>
            <a:ext cx="8425238" cy="1008062"/>
          </a:xfrm>
        </p:spPr>
        <p:txBody>
          <a:bodyPr/>
          <a:lstStyle/>
          <a:p>
            <a:r>
              <a:rPr lang="fr-FR" dirty="0">
                <a:solidFill>
                  <a:srgbClr val="21215A"/>
                </a:solidFill>
              </a:rPr>
              <a:t>2H de sport en plus au </a:t>
            </a:r>
            <a:r>
              <a:rPr lang="fr-FR" dirty="0" smtClean="0">
                <a:solidFill>
                  <a:srgbClr val="21215A"/>
                </a:solidFill>
              </a:rPr>
              <a:t>collège</a:t>
            </a:r>
          </a:p>
          <a:p>
            <a:endParaRPr lang="fr-FR" dirty="0">
              <a:solidFill>
                <a:srgbClr val="21215A"/>
              </a:solidFill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83B3E95-319C-B0CD-07B4-B5C399A384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29385" y="4868217"/>
            <a:ext cx="8057790" cy="1044900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fr-FR" sz="2400" dirty="0" smtClean="0"/>
              <a:t>Accueil Elargi 8h-18h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fr-FR" sz="2400" dirty="0" smtClean="0"/>
              <a:t>DEPLOIEMENT </a:t>
            </a:r>
            <a:r>
              <a:rPr lang="fr-FR" sz="2400" dirty="0"/>
              <a:t>du dispositif – </a:t>
            </a:r>
            <a:r>
              <a:rPr lang="fr-FR" sz="2400" b="1" dirty="0"/>
              <a:t>Qui fait quoi?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78257CF-0D27-6147-BD8B-411CD0EFE6A1}"/>
              </a:ext>
            </a:extLst>
          </p:cNvPr>
          <p:cNvCxnSpPr>
            <a:cxnSpLocks/>
          </p:cNvCxnSpPr>
          <p:nvPr/>
        </p:nvCxnSpPr>
        <p:spPr>
          <a:xfrm>
            <a:off x="3629385" y="4548566"/>
            <a:ext cx="8562614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083" y="240000"/>
            <a:ext cx="1379092" cy="161693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3" y="60000"/>
            <a:ext cx="2785440" cy="185693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311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23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3117158" y="3748392"/>
            <a:ext cx="148179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J’informe les familles et les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collégiens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2644558" y="2267531"/>
            <a:ext cx="184297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désigne un référent au sein du collège</a:t>
            </a:r>
          </a:p>
        </p:txBody>
      </p:sp>
      <p:sp>
        <p:nvSpPr>
          <p:cNvPr id="19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803564" y="2262912"/>
            <a:ext cx="2025914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me porte volontaire et </a:t>
            </a:r>
            <a:r>
              <a:rPr lang="fr-FR" sz="900" kern="0" dirty="0" smtClean="0">
                <a:ea typeface="Verdana" panose="020B0604030504040204" pitchFamily="34" charset="0"/>
                <a:cs typeface="Calibri" panose="020F0502020204030204" pitchFamily="34" charset="0"/>
              </a:rPr>
              <a:t>me signale au référent 8h-18h de mon territoire</a:t>
            </a:r>
            <a:endParaRPr lang="fr-FR" sz="9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8228625" y="3796992"/>
            <a:ext cx="1815618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J’établis la liste des jeunes volontaires par ordre de priorité</a:t>
            </a:r>
          </a:p>
        </p:txBody>
      </p:sp>
      <p:sp>
        <p:nvSpPr>
          <p:cNvPr id="34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528975" y="2261367"/>
            <a:ext cx="213597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signe les conventions avec les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structures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sportives partenaires</a:t>
            </a:r>
          </a:p>
        </p:txBody>
      </p:sp>
      <p:sp>
        <p:nvSpPr>
          <p:cNvPr id="35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7819676" y="5310034"/>
            <a:ext cx="1709299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contribue à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l’évaluation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6146146" y="5300186"/>
            <a:ext cx="1833359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renseigne les données de pilotage du dispositif </a:t>
            </a:r>
          </a:p>
        </p:txBody>
      </p:sp>
      <p:sp>
        <p:nvSpPr>
          <p:cNvPr id="37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3617326" y="5310034"/>
            <a:ext cx="2555902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suis la bonne réalisation du </a:t>
            </a:r>
            <a:r>
              <a:rPr lang="fr-FR" sz="900" kern="0" dirty="0" smtClean="0">
                <a:ea typeface="Verdana" panose="020B0604030504040204" pitchFamily="34" charset="0"/>
                <a:cs typeface="Calibri" panose="020F0502020204030204" pitchFamily="34" charset="0"/>
              </a:rPr>
              <a:t>dispositif : réception dotation DRAJES / (paiement des factures clubs)</a:t>
            </a:r>
            <a:endParaRPr lang="fr-FR" sz="9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Chevron 128">
            <a:extLst>
              <a:ext uri="{FF2B5EF4-FFF2-40B4-BE49-F238E27FC236}">
                <a16:creationId xmlns:a16="http://schemas.microsoft.com/office/drawing/2014/main" id="{1D2DB1A3-A795-47AC-97AE-78DD46339ED1}"/>
              </a:ext>
            </a:extLst>
          </p:cNvPr>
          <p:cNvSpPr/>
          <p:nvPr/>
        </p:nvSpPr>
        <p:spPr>
          <a:xfrm>
            <a:off x="4433764" y="3753628"/>
            <a:ext cx="2629061" cy="576000"/>
          </a:xfrm>
          <a:prstGeom prst="chevron">
            <a:avLst/>
          </a:prstGeom>
          <a:solidFill>
            <a:schemeClr val="accent1">
              <a:lumMod val="25000"/>
              <a:lumOff val="75000"/>
            </a:schemeClr>
          </a:solidFill>
          <a:ln w="9525" cap="flat" cmpd="sng" algn="ctr">
            <a:solidFill>
              <a:srgbClr val="44546A"/>
            </a:solidFill>
            <a:prstDash val="dash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peux mettre en place les </a:t>
            </a:r>
          </a:p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Tests sport santé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pour m’aider à mieux identifier les jeunes cibles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214997" y="1208585"/>
            <a:ext cx="10747380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Parcours 2 heures de sport en plus (</a:t>
            </a:r>
            <a:r>
              <a:rPr lang="fr-FR" sz="1600" dirty="0" smtClean="0">
                <a:solidFill>
                  <a:schemeClr val="tx1"/>
                </a:solidFill>
              </a:rPr>
              <a:t>2HSCS) – Accueil </a:t>
            </a:r>
            <a:r>
              <a:rPr lang="fr-FR" sz="1600" dirty="0" smtClean="0">
                <a:solidFill>
                  <a:schemeClr val="tx1"/>
                </a:solidFill>
              </a:rPr>
              <a:t>élargi </a:t>
            </a:r>
            <a:r>
              <a:rPr lang="fr-FR" sz="1600" dirty="0" smtClean="0">
                <a:solidFill>
                  <a:schemeClr val="tx1"/>
                </a:solidFill>
              </a:rPr>
              <a:t>8h-18h – </a:t>
            </a:r>
            <a:r>
              <a:rPr lang="fr-FR" sz="1600" dirty="0">
                <a:solidFill>
                  <a:schemeClr val="tx1"/>
                </a:solidFill>
              </a:rPr>
              <a:t>Le collège</a:t>
            </a:r>
          </a:p>
        </p:txBody>
      </p:sp>
      <p:sp>
        <p:nvSpPr>
          <p:cNvPr id="29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1022512" y="5282614"/>
            <a:ext cx="2663663" cy="60342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à la structure sportive la liste des jeunes avec les informations nécessaires pour la bonne réalisation</a:t>
            </a:r>
          </a:p>
        </p:txBody>
      </p:sp>
      <p:sp>
        <p:nvSpPr>
          <p:cNvPr id="27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4305159" y="2239128"/>
            <a:ext cx="2101726" cy="599784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800" kern="0" dirty="0">
                <a:ea typeface="Verdana" panose="020B0604030504040204" pitchFamily="34" charset="0"/>
                <a:cs typeface="Calibri" panose="020F0502020204030204" pitchFamily="34" charset="0"/>
              </a:rPr>
              <a:t>J’identifie les créneaux horaires </a:t>
            </a:r>
            <a:r>
              <a:rPr lang="fr-FR" sz="800" kern="0" dirty="0" smtClean="0">
                <a:ea typeface="Verdana" panose="020B0604030504040204" pitchFamily="34" charset="0"/>
                <a:cs typeface="Calibri" panose="020F0502020204030204" pitchFamily="34" charset="0"/>
              </a:rPr>
              <a:t>8/18h et </a:t>
            </a:r>
            <a:r>
              <a:rPr lang="fr-FR" sz="800" kern="0" dirty="0">
                <a:ea typeface="Verdana" panose="020B0604030504040204" pitchFamily="34" charset="0"/>
                <a:cs typeface="Calibri" panose="020F0502020204030204" pitchFamily="34" charset="0"/>
              </a:rPr>
              <a:t>mes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équipements</a:t>
            </a:r>
            <a:r>
              <a:rPr lang="fr-FR" sz="800" kern="0" dirty="0">
                <a:ea typeface="Verdana" panose="020B0604030504040204" pitchFamily="34" charset="0"/>
                <a:cs typeface="Calibri" panose="020F0502020204030204" pitchFamily="34" charset="0"/>
              </a:rPr>
              <a:t> disponibles et les communique au </a:t>
            </a:r>
            <a:r>
              <a:rPr lang="fr-FR" sz="800" kern="0" dirty="0" smtClean="0">
                <a:ea typeface="Verdana" panose="020B0604030504040204" pitchFamily="34" charset="0"/>
                <a:cs typeface="Calibri" panose="020F0502020204030204" pitchFamily="34" charset="0"/>
              </a:rPr>
              <a:t>SDJES</a:t>
            </a:r>
            <a:endParaRPr lang="fr-FR" sz="8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6199882" y="2252043"/>
            <a:ext cx="1566361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m’informe sur l’offre sportive via le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SDJES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6876491" y="3789255"/>
            <a:ext cx="150294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J’identifie les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élèves ciblés avec l’équipe éducative </a:t>
            </a:r>
          </a:p>
        </p:txBody>
      </p:sp>
      <p:sp>
        <p:nvSpPr>
          <p:cNvPr id="40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864951" y="3789813"/>
            <a:ext cx="1815618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présente  le dispositif en CA </a:t>
            </a:r>
          </a:p>
        </p:txBody>
      </p:sp>
      <p:sp>
        <p:nvSpPr>
          <p:cNvPr id="42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404777" y="5303783"/>
            <a:ext cx="154947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présente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le bilan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en CA 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975272" y="3330879"/>
            <a:ext cx="4913861" cy="10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5927808" y="3341739"/>
            <a:ext cx="5799372" cy="5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1047753" y="4749017"/>
            <a:ext cx="8357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1008861" y="6200320"/>
            <a:ext cx="86943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58056" y="3734543"/>
            <a:ext cx="2309907" cy="595085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la demande de déblocage des fonds (fiche projet + convention + PJ)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7551163" y="2261367"/>
            <a:ext cx="215202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reste en relation avec le SDJES qui devra contrôler l’honorabilité des intervenants sportifs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30" name="Image 2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Image 3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44921" y="165790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" name="Image 4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67278" y="197475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22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 dirty="0"/>
          </a:p>
        </p:txBody>
      </p:sp>
      <p:sp>
        <p:nvSpPr>
          <p:cNvPr id="21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1217150" y="2311854"/>
            <a:ext cx="3767008" cy="670474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me renseigne sur le dispositif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auprès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du SDJES, CDOS ou structure territoriale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fédérale et je consulte la liste des collèges volontaires au dispositif 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2492851" y="3484627"/>
            <a:ext cx="2340309" cy="625966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signe, avant le début des séances,  la convention pour l’ensemble des périodes avec le chef d’établissement</a:t>
            </a:r>
          </a:p>
        </p:txBody>
      </p:sp>
      <p:sp>
        <p:nvSpPr>
          <p:cNvPr id="16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8487027" y="2379956"/>
            <a:ext cx="2490947" cy="622788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les pièces obligatoires au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CE EPLE </a:t>
            </a:r>
            <a:endParaRPr lang="fr-FR" sz="900" i="1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8487027" y="3588088"/>
            <a:ext cx="2093889" cy="532723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réalise les interventions dans les différentes périodes</a:t>
            </a:r>
          </a:p>
        </p:txBody>
      </p:sp>
      <p:sp>
        <p:nvSpPr>
          <p:cNvPr id="25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4687599" y="3544811"/>
            <a:ext cx="215806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suis destinataire de la liste des jeunes avec les numéros en cas d’urgence avant la 1</a:t>
            </a:r>
            <a:r>
              <a:rPr lang="fr-FR" sz="900" kern="0" baseline="3000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ère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séance</a:t>
            </a:r>
          </a:p>
        </p:txBody>
      </p:sp>
      <p:sp>
        <p:nvSpPr>
          <p:cNvPr id="28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3274191" y="4688821"/>
            <a:ext cx="2492442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suis payé par </a:t>
            </a:r>
            <a:r>
              <a:rPr lang="fr-FR" sz="900" kern="0" dirty="0" smtClean="0">
                <a:ea typeface="Verdana" panose="020B0604030504040204" pitchFamily="34" charset="0"/>
                <a:cs typeface="Calibri" panose="020F0502020204030204" pitchFamily="34" charset="0"/>
              </a:rPr>
              <a:t>l’agent comptable du collège</a:t>
            </a:r>
            <a:endParaRPr lang="fr-FR" sz="9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50875" y="1188084"/>
            <a:ext cx="10784229" cy="560002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Parcours 2 heures de sport en plus (2HSCS) – Accueil </a:t>
            </a:r>
            <a:r>
              <a:rPr lang="fr-FR" sz="1600" dirty="0" smtClean="0">
                <a:solidFill>
                  <a:schemeClr val="tx1"/>
                </a:solidFill>
              </a:rPr>
              <a:t>élargi </a:t>
            </a:r>
            <a:r>
              <a:rPr lang="fr-FR" sz="1600" dirty="0">
                <a:solidFill>
                  <a:schemeClr val="tx1"/>
                </a:solidFill>
              </a:rPr>
              <a:t>8h-18h </a:t>
            </a:r>
            <a:r>
              <a:rPr lang="fr-FR" sz="1600" dirty="0" smtClean="0">
                <a:solidFill>
                  <a:schemeClr val="tx1"/>
                </a:solidFill>
              </a:rPr>
              <a:t>– </a:t>
            </a:r>
            <a:r>
              <a:rPr lang="fr-FR" sz="1600" dirty="0">
                <a:solidFill>
                  <a:schemeClr val="tx1"/>
                </a:solidFill>
              </a:rPr>
              <a:t>Organisateurs de l’offre : structures </a:t>
            </a:r>
            <a:r>
              <a:rPr lang="fr-FR" sz="1600" dirty="0" smtClean="0">
                <a:solidFill>
                  <a:schemeClr val="tx1"/>
                </a:solidFill>
              </a:rPr>
              <a:t>sportives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7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6579096" y="2390232"/>
            <a:ext cx="2080451" cy="590811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Mon offre est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retenue par le Chef d’établissement (CE EPLE)</a:t>
            </a:r>
            <a:endParaRPr lang="fr-FR" sz="900" i="1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5614324" y="4712436"/>
            <a:ext cx="269404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au chef d’établissement toutes les informations lui permettant de réaliser le bilan du dispositif dans son établissement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4794810" y="2370269"/>
            <a:ext cx="1961692" cy="636043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propose mon offre  sur « démarches simplifiées » </a:t>
            </a:r>
          </a:p>
        </p:txBody>
      </p:sp>
      <p:sp>
        <p:nvSpPr>
          <p:cNvPr id="48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6812663" y="3550153"/>
            <a:ext cx="1783146" cy="571908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vérifie les  autorisations parentales et fiches inscriptions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1366750" y="4688821"/>
            <a:ext cx="2093889" cy="532723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 smtClean="0">
                <a:ea typeface="Verdana" panose="020B0604030504040204" pitchFamily="34" charset="0"/>
                <a:cs typeface="Calibri" panose="020F0502020204030204" pitchFamily="34" charset="0"/>
              </a:rPr>
              <a:t>transmets des factures au chef d’établissement</a:t>
            </a:r>
            <a:endParaRPr lang="fr-FR" sz="9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8131385" y="4736051"/>
            <a:ext cx="1980763" cy="576000"/>
          </a:xfrm>
          <a:prstGeom prst="chevron">
            <a:avLst/>
          </a:prstGeom>
          <a:solidFill>
            <a:schemeClr val="accent1">
              <a:lumMod val="25000"/>
              <a:lumOff val="75000"/>
            </a:schemeClr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participe à l’évaluation du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dispositif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Image 1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67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21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896581" y="2513014"/>
            <a:ext cx="226755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reçois l’information du dispositif par le collège</a:t>
            </a:r>
          </a:p>
        </p:txBody>
      </p:sp>
      <p:sp>
        <p:nvSpPr>
          <p:cNvPr id="23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83470" y="4407146"/>
            <a:ext cx="216404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réponds à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l’évaluation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9695451" y="2541666"/>
            <a:ext cx="1810701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participe à chaque séance ou informe le club de mon absence</a:t>
            </a:r>
          </a:p>
        </p:txBody>
      </p:sp>
      <p:sp>
        <p:nvSpPr>
          <p:cNvPr id="30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3029515" y="2513561"/>
            <a:ext cx="251618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me porte volontaire</a:t>
            </a: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7164358" y="2522281"/>
            <a:ext cx="216404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remplis la fiche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d’inscription du club et d’autorisation parentale </a:t>
            </a:r>
            <a:endParaRPr lang="fr-FR" sz="9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128">
            <a:extLst>
              <a:ext uri="{FF2B5EF4-FFF2-40B4-BE49-F238E27FC236}">
                <a16:creationId xmlns:a16="http://schemas.microsoft.com/office/drawing/2014/main" id="{1D2DB1A3-A795-47AC-97AE-78DD46339ED1}"/>
              </a:ext>
            </a:extLst>
          </p:cNvPr>
          <p:cNvSpPr/>
          <p:nvPr/>
        </p:nvSpPr>
        <p:spPr>
          <a:xfrm>
            <a:off x="7451393" y="4009937"/>
            <a:ext cx="2124075" cy="576000"/>
          </a:xfrm>
          <a:prstGeom prst="chevron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rgbClr val="44546A"/>
            </a:solidFill>
            <a:prstDash val="dash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passe les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tests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sport santé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s’ils sont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mis en place par le collège</a:t>
            </a:r>
          </a:p>
        </p:txBody>
      </p:sp>
      <p:sp>
        <p:nvSpPr>
          <p:cNvPr id="11" name="Chevron 128">
            <a:extLst>
              <a:ext uri="{FF2B5EF4-FFF2-40B4-BE49-F238E27FC236}">
                <a16:creationId xmlns:a16="http://schemas.microsoft.com/office/drawing/2014/main" id="{1D2DB1A3-A795-47AC-97AE-78DD46339ED1}"/>
              </a:ext>
            </a:extLst>
          </p:cNvPr>
          <p:cNvSpPr/>
          <p:nvPr/>
        </p:nvSpPr>
        <p:spPr>
          <a:xfrm>
            <a:off x="3366176" y="4435888"/>
            <a:ext cx="2045208" cy="576000"/>
          </a:xfrm>
          <a:prstGeom prst="chevron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rgbClr val="44546A"/>
            </a:solidFill>
            <a:prstDash val="dash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passe les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tests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sport santé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pour voir mon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évolution si ils sont mis en place par le collège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Connecteur en angle 5"/>
          <p:cNvCxnSpPr>
            <a:cxnSpLocks/>
          </p:cNvCxnSpPr>
          <p:nvPr/>
        </p:nvCxnSpPr>
        <p:spPr>
          <a:xfrm rot="16200000" flipH="1">
            <a:off x="8930728" y="3620352"/>
            <a:ext cx="1289480" cy="239966"/>
          </a:xfrm>
          <a:prstGeom prst="bentConnector3">
            <a:avLst>
              <a:gd name="adj1" fmla="val 50591"/>
            </a:avLst>
          </a:prstGeom>
          <a:ln>
            <a:solidFill>
              <a:srgbClr val="00C28F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ngle 26"/>
          <p:cNvCxnSpPr>
            <a:stCxn id="11" idx="3"/>
            <a:endCxn id="23" idx="2"/>
          </p:cNvCxnSpPr>
          <p:nvPr/>
        </p:nvCxnSpPr>
        <p:spPr>
          <a:xfrm flipH="1">
            <a:off x="1921494" y="4723888"/>
            <a:ext cx="3489890" cy="259258"/>
          </a:xfrm>
          <a:prstGeom prst="bentConnector4">
            <a:avLst>
              <a:gd name="adj1" fmla="val -6550"/>
              <a:gd name="adj2" fmla="val 199261"/>
            </a:avLst>
          </a:prstGeom>
          <a:ln>
            <a:solidFill>
              <a:srgbClr val="00C28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30158" y="1213409"/>
            <a:ext cx="10784943" cy="281267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Parcours 2 heures de sport en plus (2HSCS) – Accueil </a:t>
            </a:r>
            <a:r>
              <a:rPr lang="fr-FR" sz="1600" dirty="0" smtClean="0">
                <a:solidFill>
                  <a:schemeClr val="tx1"/>
                </a:solidFill>
              </a:rPr>
              <a:t>élargi </a:t>
            </a:r>
            <a:r>
              <a:rPr lang="fr-FR" sz="1600" dirty="0">
                <a:solidFill>
                  <a:schemeClr val="tx1"/>
                </a:solidFill>
              </a:rPr>
              <a:t>8h-18h </a:t>
            </a:r>
            <a:r>
              <a:rPr lang="fr-FR" sz="1600" dirty="0" smtClean="0">
                <a:solidFill>
                  <a:schemeClr val="tx1"/>
                </a:solidFill>
              </a:rPr>
              <a:t>– </a:t>
            </a:r>
            <a:r>
              <a:rPr lang="fr-FR" sz="1600" dirty="0">
                <a:solidFill>
                  <a:schemeClr val="tx1"/>
                </a:solidFill>
              </a:rPr>
              <a:t>Le jeune, la famille</a:t>
            </a:r>
          </a:p>
        </p:txBody>
      </p:sp>
      <p:sp>
        <p:nvSpPr>
          <p:cNvPr id="15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5411384" y="2521731"/>
            <a:ext cx="190514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Ma participation est validée par le collège (ou liste d’attente)</a:t>
            </a:r>
          </a:p>
        </p:txBody>
      </p:sp>
      <p:pic>
        <p:nvPicPr>
          <p:cNvPr id="16" name="Image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72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30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2249915" y="2148202"/>
            <a:ext cx="344841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contacte les collèges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volontaires identifiés par le référent 8h-18h local,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leur demande les créneaux et équipements disponibles 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7730229" y="3282302"/>
            <a:ext cx="226806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 Je favorise l’intermédiation entre les acteurs pour élaborer le projet du collège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238986" y="1182277"/>
            <a:ext cx="10514393" cy="297746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Parcours 2 heures de sport en plus (2HSCS) – Accueil </a:t>
            </a:r>
            <a:r>
              <a:rPr lang="fr-FR" sz="1600" dirty="0" smtClean="0">
                <a:solidFill>
                  <a:schemeClr val="tx1"/>
                </a:solidFill>
              </a:rPr>
              <a:t>élargi </a:t>
            </a:r>
            <a:r>
              <a:rPr lang="fr-FR" sz="1600" dirty="0">
                <a:solidFill>
                  <a:schemeClr val="tx1"/>
                </a:solidFill>
              </a:rPr>
              <a:t>8h-18h </a:t>
            </a:r>
            <a:r>
              <a:rPr lang="fr-FR" sz="1600" dirty="0" smtClean="0">
                <a:solidFill>
                  <a:schemeClr val="tx1"/>
                </a:solidFill>
              </a:rPr>
              <a:t>– Services de l’Etat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4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3173209" y="3282302"/>
            <a:ext cx="2414929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procède aux vérifications diplômes et honorabilités des intervenants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7842687" y="2150437"/>
            <a:ext cx="2519994" cy="577694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J’informe de l’utilisation de démarches simplifiées pour assurer la remontée des 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offres des structures sportives </a:t>
            </a: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partenaires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5579066" y="2149810"/>
            <a:ext cx="235119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mobilise les structures sportives (associations et loisirs sportifs marchands) et les collectivités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5348772" y="4533164"/>
            <a:ext cx="211703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solutionne les difficultés locales et remobilise les acteurs si nécessaire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996608" y="4543074"/>
            <a:ext cx="2506613" cy="576000"/>
          </a:xfrm>
          <a:prstGeom prst="chevron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J’installe le comité de pilotage territorial et assure son pilotage dans la durée</a:t>
            </a:r>
          </a:p>
        </p:txBody>
      </p:sp>
      <p:sp>
        <p:nvSpPr>
          <p:cNvPr id="5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9377071" y="4533164"/>
            <a:ext cx="184297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réunis le comité de pilotage territorial bilan</a:t>
            </a:r>
          </a:p>
        </p:txBody>
      </p:sp>
      <p:sp>
        <p:nvSpPr>
          <p:cNvPr id="53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3322157" y="4533164"/>
            <a:ext cx="211703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mobilise les partenaires </a:t>
            </a:r>
          </a:p>
        </p:txBody>
      </p:sp>
      <p:sp>
        <p:nvSpPr>
          <p:cNvPr id="54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7350456" y="4533164"/>
            <a:ext cx="212278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renseigne les données de pilotage </a:t>
            </a:r>
            <a:r>
              <a:rPr lang="fr-FR" sz="900" ker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du </a:t>
            </a:r>
            <a:r>
              <a:rPr lang="fr-FR" sz="900" kern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dispositif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5439192" y="3286749"/>
            <a:ext cx="240349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 smtClea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La DRAJES alloue les moyens aux EPLE volontaires selon les modalités définies en région, en une ou deux fois, par trimestre…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Image 1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3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086198" y="5192474"/>
            <a:ext cx="1038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rgbClr val="0070C0"/>
                </a:solidFill>
              </a:rPr>
              <a:t>Cadre de déploiement commun partagé, ajustable aux échelons</a:t>
            </a:r>
          </a:p>
          <a:p>
            <a:pPr algn="ctr"/>
            <a:r>
              <a:rPr lang="fr-FR" b="1" i="1" dirty="0">
                <a:solidFill>
                  <a:srgbClr val="0070C0"/>
                </a:solidFill>
              </a:rPr>
              <a:t> et réalités des territoires concernés </a:t>
            </a:r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520008"/>
              </p:ext>
            </p:extLst>
          </p:nvPr>
        </p:nvGraphicFramePr>
        <p:xfrm>
          <a:off x="2231777" y="789851"/>
          <a:ext cx="8093631" cy="4451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099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pic>
        <p:nvPicPr>
          <p:cNvPr id="10" name="Image 9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441" y="1483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45628" y="1162326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</a:t>
            </a:r>
            <a:r>
              <a:rPr lang="fr-FR" sz="1600" dirty="0">
                <a:solidFill>
                  <a:schemeClr val="tx1"/>
                </a:solidFill>
              </a:rPr>
              <a:t>Le rôle </a:t>
            </a:r>
            <a:r>
              <a:rPr lang="fr-FR" sz="1600" dirty="0" smtClean="0">
                <a:solidFill>
                  <a:schemeClr val="tx1"/>
                </a:solidFill>
              </a:rPr>
              <a:t>des services de l’Etat : Rectorat/DRAJES </a:t>
            </a:r>
            <a:r>
              <a:rPr lang="fr-FR" sz="1600" dirty="0">
                <a:solidFill>
                  <a:schemeClr val="tx1"/>
                </a:solidFill>
              </a:rPr>
              <a:t>– Académie - DSDEN (SDJES) selon l’organisation territoriale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79501" y="2322525"/>
            <a:ext cx="5588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buNone/>
            </a:pPr>
            <a:r>
              <a:rPr lang="fr-FR" b="1" dirty="0" smtClean="0">
                <a:solidFill>
                  <a:srgbClr val="00B050"/>
                </a:solidFill>
              </a:rPr>
              <a:t>Le recteur ou la rectrice </a:t>
            </a:r>
            <a:r>
              <a:rPr lang="fr-FR" b="1" dirty="0">
                <a:solidFill>
                  <a:srgbClr val="00B050"/>
                </a:solidFill>
              </a:rPr>
              <a:t>de région </a:t>
            </a:r>
            <a:r>
              <a:rPr lang="fr-FR" b="1" dirty="0" smtClean="0">
                <a:solidFill>
                  <a:srgbClr val="00B050"/>
                </a:solidFill>
              </a:rPr>
              <a:t>académique ou mono-académie  </a:t>
            </a:r>
            <a:endParaRPr lang="fr-FR" b="1" dirty="0">
              <a:solidFill>
                <a:srgbClr val="00B050"/>
              </a:solidFill>
            </a:endParaRPr>
          </a:p>
          <a:p>
            <a:pPr marL="457189" lvl="1" indent="0">
              <a:buNone/>
            </a:pPr>
            <a:endParaRPr lang="fr-FR" sz="1050" b="1" dirty="0">
              <a:solidFill>
                <a:srgbClr val="00B050"/>
              </a:solidFill>
            </a:endParaRP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est </a:t>
            </a:r>
            <a:r>
              <a:rPr lang="fr-FR" sz="1200" dirty="0"/>
              <a:t>responsable du bon déploiement du dispositif dans la région académique. Il peut déléguer cette mission, sous son autorité, au </a:t>
            </a:r>
            <a:r>
              <a:rPr lang="fr-FR" sz="1200" dirty="0" smtClean="0"/>
              <a:t>DRAJES.</a:t>
            </a: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installe </a:t>
            </a:r>
            <a:r>
              <a:rPr lang="fr-FR" sz="1200" dirty="0"/>
              <a:t>un comité de pilotage associant les acteurs, qu’il réunit régulièrement. </a:t>
            </a:r>
            <a:endParaRPr lang="fr-FR" sz="1200" dirty="0" smtClean="0"/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organise</a:t>
            </a:r>
            <a:r>
              <a:rPr lang="fr-FR" sz="1200" dirty="0"/>
              <a:t>, avec les recteurs académiques, la mobilisation des services de l’éducation nationale (</a:t>
            </a:r>
            <a:r>
              <a:rPr lang="fr-FR" sz="1200" dirty="0" smtClean="0"/>
              <a:t>IA-IPR, </a:t>
            </a:r>
            <a:r>
              <a:rPr lang="fr-FR" sz="1200" dirty="0"/>
              <a:t>DASEN) et Sport (chef de pôle DRAJES, </a:t>
            </a:r>
            <a:r>
              <a:rPr lang="fr-FR" sz="1200" dirty="0" smtClean="0"/>
              <a:t>chef du SDJES, CAS), </a:t>
            </a:r>
            <a:r>
              <a:rPr lang="fr-FR" sz="1200" dirty="0"/>
              <a:t>et </a:t>
            </a:r>
            <a:r>
              <a:rPr lang="fr-FR" sz="1200" dirty="0" smtClean="0"/>
              <a:t>précise leur </a:t>
            </a:r>
            <a:r>
              <a:rPr lang="fr-FR" sz="1200" dirty="0"/>
              <a:t>rôle dans le dispositif et vis-à-vis des </a:t>
            </a:r>
            <a:r>
              <a:rPr lang="fr-FR" sz="1200" dirty="0" smtClean="0"/>
              <a:t>acteurs, </a:t>
            </a:r>
            <a:r>
              <a:rPr lang="fr-FR" sz="1200" dirty="0"/>
              <a:t>sur la base notamment du « qui fait quoi ? </a:t>
            </a:r>
            <a:r>
              <a:rPr lang="fr-FR" sz="1200" dirty="0" smtClean="0"/>
              <a:t>».</a:t>
            </a: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assure </a:t>
            </a:r>
            <a:r>
              <a:rPr lang="fr-FR" sz="1200" dirty="0"/>
              <a:t>le suivi et rend compte des résultats à la direction des sports et à la DGESCO</a:t>
            </a:r>
            <a:r>
              <a:rPr lang="fr-FR" sz="1200" dirty="0" smtClean="0"/>
              <a:t>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111360" y="2621372"/>
            <a:ext cx="420169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1" indent="-180975" algn="just">
              <a:buNone/>
            </a:pPr>
            <a:r>
              <a:rPr lang="fr-FR" b="1" dirty="0" smtClean="0">
                <a:solidFill>
                  <a:srgbClr val="00B050"/>
                </a:solidFill>
              </a:rPr>
              <a:t>Le recteur ou la rectrice </a:t>
            </a:r>
            <a:r>
              <a:rPr lang="fr-FR" b="1" dirty="0">
                <a:solidFill>
                  <a:srgbClr val="00B050"/>
                </a:solidFill>
              </a:rPr>
              <a:t>d’académie </a:t>
            </a:r>
          </a:p>
          <a:p>
            <a:pPr marL="180975" lvl="1" indent="-180975" algn="just">
              <a:buNone/>
            </a:pPr>
            <a:endParaRPr lang="fr-FR" sz="1100" b="1" dirty="0">
              <a:solidFill>
                <a:srgbClr val="00B050"/>
              </a:solidFill>
            </a:endParaRPr>
          </a:p>
          <a:p>
            <a:pPr marL="180975" lvl="1" indent="-180975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mobilise </a:t>
            </a:r>
            <a:r>
              <a:rPr lang="fr-FR" sz="1200" dirty="0"/>
              <a:t>ses services pour assurer la réussite du dispositif, selon l’organisation mise en place par le recteur de région </a:t>
            </a:r>
            <a:r>
              <a:rPr lang="fr-FR" sz="1200" dirty="0" smtClean="0"/>
              <a:t>académique.</a:t>
            </a:r>
          </a:p>
          <a:p>
            <a:pPr marL="180975" lvl="1" indent="-180975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transmet au rectorat de région académique et via </a:t>
            </a:r>
            <a:r>
              <a:rPr lang="fr-FR" sz="1200" dirty="0" smtClean="0">
                <a:hlinkClick r:id="rId2"/>
              </a:rPr>
              <a:t>2hcollege@sports.gouv.fr</a:t>
            </a:r>
            <a:r>
              <a:rPr lang="fr-FR" sz="1200" dirty="0" smtClean="0"/>
              <a:t> la </a:t>
            </a:r>
            <a:r>
              <a:rPr lang="fr-FR" sz="1200" dirty="0"/>
              <a:t>liste finalisée des établissements </a:t>
            </a:r>
            <a:r>
              <a:rPr lang="fr-FR" sz="1200" dirty="0" smtClean="0"/>
              <a:t>volontaires</a:t>
            </a:r>
            <a:r>
              <a:rPr lang="fr-FR" sz="1200" dirty="0"/>
              <a:t> </a:t>
            </a:r>
            <a:r>
              <a:rPr lang="fr-FR" sz="1200" dirty="0" smtClean="0"/>
              <a:t>avec leur UAI.</a:t>
            </a:r>
          </a:p>
          <a:p>
            <a:pPr marL="180975" lvl="1" indent="-180975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180975" lvl="1" indent="-180975" algn="just"/>
            <a:endParaRPr lang="fr-FR" sz="1200" dirty="0"/>
          </a:p>
        </p:txBody>
      </p:sp>
      <p:pic>
        <p:nvPicPr>
          <p:cNvPr id="11" name="Imag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441" y="1483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45628" y="1162326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</a:t>
            </a:r>
            <a:r>
              <a:rPr lang="fr-FR" sz="1600" dirty="0">
                <a:solidFill>
                  <a:schemeClr val="tx1"/>
                </a:solidFill>
              </a:rPr>
              <a:t>Le rôle </a:t>
            </a:r>
            <a:r>
              <a:rPr lang="fr-FR" sz="1600" dirty="0" smtClean="0">
                <a:solidFill>
                  <a:schemeClr val="tx1"/>
                </a:solidFill>
              </a:rPr>
              <a:t>des services de l’Etat : Rectorat/DRAJES </a:t>
            </a:r>
            <a:r>
              <a:rPr lang="fr-FR" sz="1600" dirty="0">
                <a:solidFill>
                  <a:schemeClr val="tx1"/>
                </a:solidFill>
              </a:rPr>
              <a:t>– Académie - DSDEN (SDJES) selon l’organisation territoriale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462037" y="2076880"/>
            <a:ext cx="4564826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/>
            <a:r>
              <a:rPr lang="fr-FR" b="1" dirty="0" smtClean="0">
                <a:solidFill>
                  <a:srgbClr val="00B050"/>
                </a:solidFill>
              </a:rPr>
              <a:t>Le/la REFERENT(E) 8h-18h</a:t>
            </a:r>
          </a:p>
          <a:p>
            <a:pPr marL="457189" lvl="1"/>
            <a:endParaRPr lang="fr-FR" sz="1100" b="1" dirty="0" smtClean="0">
              <a:solidFill>
                <a:srgbClr val="00B050"/>
              </a:solidFill>
            </a:endParaRP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est </a:t>
            </a:r>
            <a:r>
              <a:rPr lang="fr-FR" sz="1200" dirty="0"/>
              <a:t>en lien direct avec les DRAJES et les établissements comme élément </a:t>
            </a:r>
            <a:r>
              <a:rPr lang="fr-FR" sz="1200" b="1" dirty="0"/>
              <a:t>facilitateur de la construction des </a:t>
            </a:r>
            <a:r>
              <a:rPr lang="fr-FR" sz="1200" b="1" dirty="0" smtClean="0"/>
              <a:t>partenariats, </a:t>
            </a:r>
            <a:r>
              <a:rPr lang="fr-FR" sz="1200" dirty="0" smtClean="0"/>
              <a:t>dans le cadre du fonctionnement général du dispositif 8-18H</a:t>
            </a:r>
            <a:r>
              <a:rPr lang="fr-FR" sz="1200" b="1" dirty="0" smtClean="0"/>
              <a:t>.</a:t>
            </a: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assure </a:t>
            </a:r>
            <a:r>
              <a:rPr lang="fr-FR" sz="1200" dirty="0"/>
              <a:t>une expertise auprès du recteur et des parties </a:t>
            </a:r>
            <a:r>
              <a:rPr lang="fr-FR" sz="1200" dirty="0" smtClean="0"/>
              <a:t>prenantes.</a:t>
            </a: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conseille </a:t>
            </a:r>
            <a:r>
              <a:rPr lang="fr-FR" sz="1200" dirty="0"/>
              <a:t>et accompagne le DASEN dans la phase opérationnelle et les chefs d’établissement dans la mise en œuvre du dispositif</a:t>
            </a:r>
            <a:r>
              <a:rPr lang="fr-FR" sz="1200" dirty="0" smtClean="0"/>
              <a:t>.</a:t>
            </a: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a </a:t>
            </a:r>
            <a:r>
              <a:rPr lang="fr-FR" sz="1200" dirty="0"/>
              <a:t>un </a:t>
            </a:r>
            <a:r>
              <a:rPr lang="fr-FR" sz="1200" b="1" dirty="0"/>
              <a:t>regard professionnel déterminant pour s’assurer que le public cible soit atteint</a:t>
            </a:r>
            <a:r>
              <a:rPr lang="fr-FR" sz="1200" dirty="0"/>
              <a:t>. Il doit ainsi pouvoir faire un lien avec les équipes éducatives afin de les amener à identifier au sein des </a:t>
            </a:r>
            <a:r>
              <a:rPr lang="fr-FR" sz="1200" dirty="0" smtClean="0"/>
              <a:t>collèges </a:t>
            </a:r>
            <a:r>
              <a:rPr lang="fr-FR" sz="1200" dirty="0"/>
              <a:t>les jeunes les plus éloignés de la pratique sportive qui sont la cible du dispositif.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fr-FR" sz="12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29536" y="3007327"/>
            <a:ext cx="6032501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lvl="1" indent="0" algn="just">
              <a:buNone/>
            </a:pPr>
            <a:r>
              <a:rPr lang="fr-FR" b="1" dirty="0" smtClean="0">
                <a:solidFill>
                  <a:srgbClr val="00B050"/>
                </a:solidFill>
              </a:rPr>
              <a:t>Le/la DRAJES</a:t>
            </a:r>
          </a:p>
          <a:p>
            <a:pPr marL="457189" lvl="1" indent="0" algn="just">
              <a:buNone/>
            </a:pPr>
            <a:endParaRPr lang="fr-FR" sz="1100" b="1" dirty="0">
              <a:solidFill>
                <a:srgbClr val="00B050"/>
              </a:solidFill>
            </a:endParaRPr>
          </a:p>
          <a:p>
            <a:pPr marL="714375" lvl="1" indent="-26670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assure </a:t>
            </a:r>
            <a:r>
              <a:rPr lang="fr-FR" sz="1200" dirty="0"/>
              <a:t>le pilotage du dispositif, sous l’autorité du recteur de région académique, en lien avec </a:t>
            </a:r>
            <a:r>
              <a:rPr lang="fr-FR" sz="1200" dirty="0" smtClean="0"/>
              <a:t>l’IA-IPR,</a:t>
            </a:r>
            <a:endParaRPr lang="fr-FR" sz="1200" dirty="0">
              <a:solidFill>
                <a:srgbClr val="FF0000"/>
              </a:solidFill>
            </a:endParaRPr>
          </a:p>
          <a:p>
            <a:pPr marL="714375" lvl="1" indent="-26670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alloue la dotation financière (calculée sur le nombre d’élèves par collège) selon lune temporalité définie localement ( trimestrielle, en un ou deux versements….), </a:t>
            </a:r>
            <a:r>
              <a:rPr lang="fr-FR" sz="1200" dirty="0"/>
              <a:t>en lien avec les </a:t>
            </a:r>
            <a:r>
              <a:rPr lang="fr-FR" sz="1200" dirty="0" smtClean="0"/>
              <a:t>SDJES,</a:t>
            </a:r>
            <a:endParaRPr lang="fr-FR" sz="1200" dirty="0"/>
          </a:p>
          <a:p>
            <a:pPr marL="714375" lvl="1" indent="-26670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11" name="Imag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88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099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89260" y="1836429"/>
            <a:ext cx="43923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Le/la </a:t>
            </a:r>
            <a:r>
              <a:rPr lang="fr-FR" b="1" dirty="0">
                <a:solidFill>
                  <a:srgbClr val="00B050"/>
                </a:solidFill>
              </a:rPr>
              <a:t>DASEN</a:t>
            </a:r>
          </a:p>
          <a:p>
            <a:pPr marL="457189" lvl="1" indent="0" algn="just"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installe, au besoin, </a:t>
            </a:r>
            <a:r>
              <a:rPr lang="fr-FR" sz="1200" dirty="0"/>
              <a:t>le comité de pilotage départemental avec le binôme </a:t>
            </a:r>
            <a:r>
              <a:rPr lang="fr-FR" sz="1200" dirty="0" smtClean="0"/>
              <a:t>SDJES/IA-IPR. </a:t>
            </a:r>
            <a:r>
              <a:rPr lang="fr-FR" sz="1200" dirty="0"/>
              <a:t>Cette instance peut être le Groupe d’appui départemental (GAD) ou toute autre instance </a:t>
            </a:r>
            <a:r>
              <a:rPr lang="fr-FR" sz="1200" i="1" dirty="0" smtClean="0"/>
              <a:t>ad hoc</a:t>
            </a:r>
            <a:r>
              <a:rPr lang="fr-FR" sz="1200" dirty="0"/>
              <a:t>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favorise </a:t>
            </a:r>
            <a:r>
              <a:rPr lang="fr-FR" sz="1200" dirty="0"/>
              <a:t>les relations entre les chefs </a:t>
            </a:r>
            <a:r>
              <a:rPr lang="fr-FR" sz="1200" dirty="0" smtClean="0"/>
              <a:t>d’établissement </a:t>
            </a:r>
            <a:r>
              <a:rPr lang="fr-FR" sz="1200" dirty="0"/>
              <a:t>et les structures sportives partenaires à l'échelle des bassins et des départements. Il </a:t>
            </a:r>
            <a:r>
              <a:rPr lang="fr-FR" sz="1200" dirty="0" smtClean="0"/>
              <a:t>ou elle peut </a:t>
            </a:r>
            <a:r>
              <a:rPr lang="fr-FR" sz="1200" dirty="0"/>
              <a:t>déléguer cette mission au SDJES.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invite </a:t>
            </a:r>
            <a:r>
              <a:rPr lang="fr-FR" sz="1200" dirty="0"/>
              <a:t>les élus locaux à mobiliser leurs moyens (équipement, transport) en appui du déploiement et à s’engager pour ceux volontaires dans la définition d’un plan local sportif</a:t>
            </a:r>
            <a:r>
              <a:rPr lang="fr-FR" sz="1200" b="1" dirty="0"/>
              <a:t> </a:t>
            </a:r>
            <a:r>
              <a:rPr lang="fr-FR" sz="1200" dirty="0">
                <a:hlinkClick r:id="rId2"/>
              </a:rPr>
              <a:t>code du sport L. 113-4 </a:t>
            </a:r>
            <a:r>
              <a:rPr lang="fr-FR" sz="1200" dirty="0" smtClean="0"/>
              <a:t>.</a:t>
            </a:r>
            <a:endParaRPr lang="fr-FR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/>
          </a:p>
          <a:p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5063457" y="1878140"/>
            <a:ext cx="62495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00B050"/>
                </a:solidFill>
              </a:rPr>
              <a:t>Le SDJES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00B050"/>
              </a:solidFill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fait la promotion de l’outil de cartographie qui permet de visualiser la liste des collèges volontaires de son territoire avec les structures éligibles au dispositif.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recense </a:t>
            </a:r>
            <a:r>
              <a:rPr lang="fr-FR" sz="1200" dirty="0"/>
              <a:t>les offres des structures sportives (associations, comités départementaux, loisirs sportifs marchands) et des éducateurs sportifs, en lien avec les services des sports des collectivités et/ou les comités départementaux et/ou le CDOS.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Sous </a:t>
            </a:r>
            <a:r>
              <a:rPr lang="fr-FR" sz="1200" dirty="0"/>
              <a:t>l’autorité du DASEN et en lien avec les IA – </a:t>
            </a:r>
            <a:r>
              <a:rPr lang="fr-FR" sz="1200" dirty="0" smtClean="0"/>
              <a:t>IPR, </a:t>
            </a:r>
            <a:r>
              <a:rPr lang="fr-FR" sz="1200" dirty="0"/>
              <a:t>il organise l’intermédiation entre l’offre et la demande.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vérifie </a:t>
            </a:r>
            <a:r>
              <a:rPr lang="fr-FR" sz="1200" dirty="0"/>
              <a:t>le respect de la réglementation EAPS des organisateurs (structures sportives) et la conformité des conventions « </a:t>
            </a:r>
            <a:r>
              <a:rPr lang="fr-FR" sz="1200" dirty="0" smtClean="0"/>
              <a:t>2HSC</a:t>
            </a:r>
            <a:r>
              <a:rPr lang="fr-FR" sz="1200" dirty="0"/>
              <a:t> » </a:t>
            </a:r>
            <a:r>
              <a:rPr lang="fr-FR" sz="1200" dirty="0" smtClean="0"/>
              <a:t>.</a:t>
            </a:r>
            <a:endParaRPr lang="fr-FR" sz="1200" dirty="0"/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vérifie </a:t>
            </a:r>
            <a:r>
              <a:rPr lang="fr-FR" sz="1200" dirty="0"/>
              <a:t>l’honorabilité des intervenants sportifs professionnels ou bénévoles (extrait B2 du casier judiciaire et FIJAISV</a:t>
            </a:r>
            <a:r>
              <a:rPr lang="fr-FR" sz="1200" dirty="0" smtClean="0"/>
              <a:t>).</a:t>
            </a:r>
            <a:endParaRPr lang="fr-FR" sz="1200" dirty="0"/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contrôle </a:t>
            </a:r>
            <a:r>
              <a:rPr lang="fr-FR" sz="1200" dirty="0"/>
              <a:t>les cartes professionnelles de </a:t>
            </a:r>
            <a:r>
              <a:rPr lang="fr-FR" sz="1200" dirty="0" smtClean="0"/>
              <a:t>l’encadrement. </a:t>
            </a:r>
            <a:endParaRPr lang="fr-FR" sz="1200" dirty="0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45628" y="1162326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</a:t>
            </a:r>
            <a:r>
              <a:rPr lang="fr-FR" sz="1600" dirty="0">
                <a:solidFill>
                  <a:schemeClr val="tx1"/>
                </a:solidFill>
              </a:rPr>
              <a:t>Le rôle </a:t>
            </a:r>
            <a:r>
              <a:rPr lang="fr-FR" sz="1600" dirty="0" smtClean="0">
                <a:solidFill>
                  <a:schemeClr val="tx1"/>
                </a:solidFill>
              </a:rPr>
              <a:t>des services de l’Etat : Rectorat/DRAJES </a:t>
            </a:r>
            <a:r>
              <a:rPr lang="fr-FR" sz="1600" dirty="0">
                <a:solidFill>
                  <a:schemeClr val="tx1"/>
                </a:solidFill>
              </a:rPr>
              <a:t>– Académie - DSDEN (SDJES) selon l’organisation territoriale</a:t>
            </a:r>
          </a:p>
        </p:txBody>
      </p:sp>
      <p:pic>
        <p:nvPicPr>
          <p:cNvPr id="10" name="Image 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184193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4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32257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20135" y="1181001"/>
            <a:ext cx="11071866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</a:t>
            </a:r>
            <a:r>
              <a:rPr lang="fr-FR" sz="1600" dirty="0" smtClean="0">
                <a:solidFill>
                  <a:schemeClr val="tx1"/>
                </a:solidFill>
              </a:rPr>
              <a:t>Le chef ou la cheffe d’établissement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20135" y="2060693"/>
            <a:ext cx="405052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742" indent="-380981"/>
            <a:r>
              <a:rPr lang="fr-FR" sz="1200" b="1" dirty="0" smtClean="0"/>
              <a:t>recense :</a:t>
            </a:r>
            <a:endParaRPr lang="fr-FR" sz="1200" b="1" dirty="0"/>
          </a:p>
          <a:p>
            <a:pPr marL="503742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les « créneaux </a:t>
            </a:r>
            <a:r>
              <a:rPr lang="fr-FR" sz="1200" dirty="0" smtClean="0"/>
              <a:t>2HSC</a:t>
            </a:r>
            <a:r>
              <a:rPr lang="fr-FR" sz="1200" dirty="0"/>
              <a:t> »  dans  les emplois du </a:t>
            </a:r>
            <a:r>
              <a:rPr lang="fr-FR" sz="1200" dirty="0" smtClean="0"/>
              <a:t>temps 8h-18h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ses </a:t>
            </a:r>
            <a:r>
              <a:rPr lang="fr-FR" sz="1200" dirty="0"/>
              <a:t>équipements et autres espaces mobilisables (parcs, jardins, places) en </a:t>
            </a:r>
            <a:r>
              <a:rPr lang="fr-FR" sz="1200" dirty="0" smtClean="0"/>
              <a:t>proximité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indent="-380981" algn="just"/>
            <a:r>
              <a:rPr lang="fr-FR" sz="1200" b="1" dirty="0" smtClean="0"/>
              <a:t>organise :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la </a:t>
            </a:r>
            <a:r>
              <a:rPr lang="fr-FR" sz="1200" dirty="0"/>
              <a:t>coordination du dispositif au sein de l’établissement en désignant le cas échéant un </a:t>
            </a:r>
            <a:r>
              <a:rPr lang="fr-FR" sz="1200" dirty="0" smtClean="0"/>
              <a:t>coordonnateur référent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le repérage du public cible avec l’appui de la </a:t>
            </a:r>
            <a:r>
              <a:rPr lang="fr-FR" sz="1200" dirty="0"/>
              <a:t>communauté </a:t>
            </a:r>
            <a:r>
              <a:rPr lang="fr-FR" sz="1200" dirty="0" smtClean="0"/>
              <a:t>scolaire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la </a:t>
            </a:r>
            <a:r>
              <a:rPr lang="fr-FR" sz="1200" dirty="0"/>
              <a:t>complémentarité </a:t>
            </a:r>
            <a:r>
              <a:rPr lang="fr-FR" sz="1200" dirty="0" smtClean="0"/>
              <a:t>du dispositif avec </a:t>
            </a:r>
            <a:r>
              <a:rPr lang="fr-FR" sz="1200" dirty="0"/>
              <a:t>projet EPS/APS et la mobilisation du Comité d’éducation à la santé et à la citoyenneté </a:t>
            </a:r>
            <a:r>
              <a:rPr lang="fr-FR" sz="1200" dirty="0" smtClean="0"/>
              <a:t>CESCE.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095449" y="2060693"/>
            <a:ext cx="4863496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742" indent="-380981">
              <a:spcBef>
                <a:spcPts val="1600"/>
              </a:spcBef>
            </a:pPr>
            <a:r>
              <a:rPr lang="fr-FR" sz="1200" b="1" dirty="0" smtClean="0"/>
              <a:t>informe </a:t>
            </a:r>
            <a:r>
              <a:rPr lang="fr-FR" sz="1200" b="1" dirty="0"/>
              <a:t>: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les élèves et </a:t>
            </a:r>
            <a:r>
              <a:rPr lang="fr-FR" sz="1200" dirty="0" smtClean="0"/>
              <a:t>leur famille sur le dispositif et le caractère innovant de l’offre d’APS proposée, en luttant </a:t>
            </a:r>
            <a:r>
              <a:rPr lang="fr-FR" sz="1200" dirty="0"/>
              <a:t>contre l’autocensure à la </a:t>
            </a:r>
            <a:r>
              <a:rPr lang="fr-FR" sz="1200" dirty="0" smtClean="0"/>
              <a:t>pratique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</a:t>
            </a:r>
            <a:r>
              <a:rPr lang="fr-FR" sz="1200" dirty="0" smtClean="0"/>
              <a:t>a </a:t>
            </a:r>
            <a:r>
              <a:rPr lang="fr-FR" sz="1200" dirty="0"/>
              <a:t>communauté </a:t>
            </a:r>
            <a:r>
              <a:rPr lang="fr-FR" sz="1200" dirty="0" smtClean="0"/>
              <a:t>scolaire </a:t>
            </a:r>
            <a:r>
              <a:rPr lang="fr-FR" sz="1200" dirty="0"/>
              <a:t>via le CA EPLE du projet « </a:t>
            </a:r>
            <a:r>
              <a:rPr lang="fr-FR" sz="1200" dirty="0" smtClean="0"/>
              <a:t>2HSC</a:t>
            </a:r>
            <a:r>
              <a:rPr lang="fr-FR" sz="1200" dirty="0"/>
              <a:t> </a:t>
            </a:r>
            <a:r>
              <a:rPr lang="fr-FR" sz="1200" dirty="0" smtClean="0"/>
              <a:t>»</a:t>
            </a:r>
            <a:endParaRPr lang="fr-FR" sz="1200" dirty="0"/>
          </a:p>
          <a:p>
            <a:pPr marL="122761">
              <a:spcBef>
                <a:spcPts val="1600"/>
              </a:spcBef>
            </a:pPr>
            <a:r>
              <a:rPr lang="fr-FR" sz="1200" b="1" dirty="0" smtClean="0"/>
              <a:t>s’engage </a:t>
            </a:r>
            <a:r>
              <a:rPr lang="fr-FR" sz="1200" dirty="0"/>
              <a:t>: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e</a:t>
            </a:r>
            <a:r>
              <a:rPr lang="fr-FR" sz="1200" dirty="0" smtClean="0"/>
              <a:t>n signant la </a:t>
            </a:r>
            <a:r>
              <a:rPr lang="fr-FR" sz="1200" dirty="0"/>
              <a:t>convention « </a:t>
            </a:r>
            <a:r>
              <a:rPr lang="fr-FR" sz="1200" dirty="0" smtClean="0"/>
              <a:t> 2HSC</a:t>
            </a:r>
            <a:r>
              <a:rPr lang="fr-FR" sz="1200" dirty="0"/>
              <a:t> » </a:t>
            </a:r>
            <a:r>
              <a:rPr lang="fr-FR" sz="1200" dirty="0" smtClean="0"/>
              <a:t>avec les structures sportives et les collectivités locales éventuellement, </a:t>
            </a:r>
            <a:r>
              <a:rPr lang="fr-FR" sz="1200" dirty="0"/>
              <a:t>en lien avec son conseil d’administration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le </a:t>
            </a:r>
            <a:r>
              <a:rPr lang="fr-FR" sz="1200" dirty="0"/>
              <a:t>cas échéant, </a:t>
            </a:r>
            <a:r>
              <a:rPr lang="fr-FR" sz="1200" dirty="0" smtClean="0"/>
              <a:t>à transmettre </a:t>
            </a:r>
            <a:r>
              <a:rPr lang="fr-FR" sz="1200" dirty="0"/>
              <a:t>aux services </a:t>
            </a:r>
            <a:r>
              <a:rPr lang="fr-FR" sz="1200" dirty="0" smtClean="0"/>
              <a:t>académiques la </a:t>
            </a:r>
            <a:r>
              <a:rPr lang="fr-FR" sz="1200" dirty="0"/>
              <a:t>demande </a:t>
            </a:r>
            <a:r>
              <a:rPr lang="fr-FR" sz="1200" dirty="0" smtClean="0"/>
              <a:t>de cumul de rémunération de professeurs d’EPS</a:t>
            </a:r>
            <a:r>
              <a:rPr lang="fr-FR" sz="1200" dirty="0"/>
              <a:t>, </a:t>
            </a:r>
            <a:r>
              <a:rPr lang="fr-FR" sz="1200" dirty="0" smtClean="0"/>
              <a:t>embauchés </a:t>
            </a:r>
            <a:r>
              <a:rPr lang="fr-FR" sz="1200" dirty="0"/>
              <a:t>par un club sportif en dehors de </a:t>
            </a:r>
            <a:r>
              <a:rPr lang="fr-FR" sz="1200" dirty="0" smtClean="0"/>
              <a:t>ses </a:t>
            </a:r>
            <a:r>
              <a:rPr lang="fr-FR" sz="1200" dirty="0"/>
              <a:t>heures de </a:t>
            </a:r>
            <a:r>
              <a:rPr lang="fr-FR" sz="1200" dirty="0" smtClean="0"/>
              <a:t>service </a:t>
            </a:r>
            <a:r>
              <a:rPr lang="fr-FR" sz="1200" dirty="0"/>
              <a:t>(EPS et AS</a:t>
            </a:r>
            <a:r>
              <a:rPr lang="fr-FR" sz="1200" dirty="0" smtClean="0"/>
              <a:t>)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à</a:t>
            </a:r>
            <a:r>
              <a:rPr lang="fr-FR" sz="1200" dirty="0" smtClean="0"/>
              <a:t> faire remonter en janvier et juin données nécessaires au pilotage (nombre de jeunes bénéficiaires)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à rembourser les forfaits d’intervention des clubs partenaires sur présentation de facture.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à</a:t>
            </a:r>
            <a:r>
              <a:rPr lang="fr-FR" sz="1200" dirty="0" smtClean="0"/>
              <a:t> justifier de l’engagement des crédits et du retour des indicateurs de suivi.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marL="503742" lvl="1" indent="-380981">
              <a:buFont typeface="Arial" panose="020B0604020202020204" pitchFamily="34" charset="0"/>
              <a:buChar char="•"/>
            </a:pPr>
            <a:endParaRPr lang="fr-FR" sz="1200" b="1" dirty="0"/>
          </a:p>
        </p:txBody>
      </p:sp>
      <p:pic>
        <p:nvPicPr>
          <p:cNvPr id="13" name="Image 1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 1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34335" y="221080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 1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47733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18731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12100" y="1221277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 </a:t>
            </a:r>
            <a:r>
              <a:rPr lang="fr-FR" sz="1600" dirty="0">
                <a:solidFill>
                  <a:schemeClr val="tx1"/>
                </a:solidFill>
              </a:rPr>
              <a:t>Le rôle du mouvement fédéral et sportif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96065" y="2129711"/>
            <a:ext cx="52777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0" algn="just">
              <a:buNone/>
            </a:pPr>
            <a:r>
              <a:rPr lang="fr-FR" b="1" dirty="0">
                <a:solidFill>
                  <a:srgbClr val="00B050"/>
                </a:solidFill>
              </a:rPr>
              <a:t>La </a:t>
            </a:r>
            <a:r>
              <a:rPr lang="fr-FR" b="1" dirty="0" smtClean="0">
                <a:solidFill>
                  <a:srgbClr val="00B050"/>
                </a:solidFill>
              </a:rPr>
              <a:t>fédération sportive</a:t>
            </a:r>
            <a:endParaRPr lang="fr-FR" b="1" dirty="0">
              <a:solidFill>
                <a:srgbClr val="00B050"/>
              </a:solidFill>
            </a:endParaRPr>
          </a:p>
          <a:p>
            <a:pPr marL="503742" lvl="1" indent="-380981" algn="just"/>
            <a:endParaRPr lang="fr-FR" sz="1200" b="1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désigne </a:t>
            </a:r>
            <a:r>
              <a:rPr lang="fr-FR" sz="1200" dirty="0"/>
              <a:t>un référent </a:t>
            </a:r>
            <a:r>
              <a:rPr lang="fr-FR" sz="1200" dirty="0" smtClean="0"/>
              <a:t>national auprès </a:t>
            </a:r>
            <a:r>
              <a:rPr lang="fr-FR" sz="1200" dirty="0"/>
              <a:t>de la direction des </a:t>
            </a:r>
            <a:r>
              <a:rPr lang="fr-FR" sz="1200" dirty="0" smtClean="0"/>
              <a:t>sports.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identifie </a:t>
            </a:r>
            <a:r>
              <a:rPr lang="fr-FR" sz="1200" dirty="0"/>
              <a:t>et formalise une offre « </a:t>
            </a:r>
            <a:r>
              <a:rPr lang="fr-FR" sz="1200" dirty="0" smtClean="0"/>
              <a:t>2HSC</a:t>
            </a:r>
            <a:r>
              <a:rPr lang="fr-FR" sz="1200" dirty="0"/>
              <a:t> », adaptée aux objectifs et au public cible du </a:t>
            </a:r>
            <a:r>
              <a:rPr lang="fr-FR" sz="1200" dirty="0" smtClean="0"/>
              <a:t>dispositif.</a:t>
            </a:r>
          </a:p>
          <a:p>
            <a:pPr marL="122761" lvl="1" algn="just"/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organise </a:t>
            </a:r>
            <a:r>
              <a:rPr lang="fr-FR" sz="1200" dirty="0"/>
              <a:t>la promotion du dispositif auprès de son réseau fédéral et promeut son offre (ingénierie de formation, production de ressources, communication</a:t>
            </a:r>
            <a:r>
              <a:rPr lang="fr-FR" sz="1200" dirty="0" smtClean="0"/>
              <a:t>…).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inscrit, en lien avec l’ANS, </a:t>
            </a:r>
            <a:r>
              <a:rPr lang="fr-FR" sz="1200" dirty="0"/>
              <a:t>son offre dans le pilier éducatif de son </a:t>
            </a:r>
            <a:r>
              <a:rPr lang="fr-FR" sz="1200" dirty="0" smtClean="0"/>
              <a:t>PSF.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suit </a:t>
            </a:r>
            <a:r>
              <a:rPr lang="fr-FR" sz="1200" dirty="0"/>
              <a:t>et évalue son implication et celle de son réseau </a:t>
            </a:r>
            <a:r>
              <a:rPr lang="fr-FR" sz="1200" dirty="0" smtClean="0"/>
              <a:t>fédéral.</a:t>
            </a:r>
            <a:endParaRPr lang="fr-FR" sz="1200" dirty="0"/>
          </a:p>
          <a:p>
            <a:pPr lvl="1" algn="just"/>
            <a:endParaRPr lang="fr-FR" sz="1200" dirty="0">
              <a:solidFill>
                <a:srgbClr val="0070C0"/>
              </a:solidFill>
            </a:endParaRPr>
          </a:p>
          <a:p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6273800" y="2129711"/>
            <a:ext cx="484909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00B050"/>
                </a:solidFill>
              </a:rPr>
              <a:t>Le CNOSF et son réseau CROS/CDOS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00B050"/>
              </a:solidFill>
            </a:endParaRP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contribue </a:t>
            </a:r>
            <a:r>
              <a:rPr lang="fr-FR" sz="1200" dirty="0"/>
              <a:t>en lien avec </a:t>
            </a:r>
            <a:r>
              <a:rPr lang="fr-FR" sz="1200" dirty="0" smtClean="0"/>
              <a:t>les services </a:t>
            </a:r>
            <a:r>
              <a:rPr lang="fr-FR" sz="1200" dirty="0"/>
              <a:t>de l’État à </a:t>
            </a:r>
            <a:r>
              <a:rPr lang="fr-FR" sz="1200" dirty="0" smtClean="0"/>
              <a:t>la promotion </a:t>
            </a:r>
            <a:r>
              <a:rPr lang="fr-FR" sz="1200" dirty="0"/>
              <a:t>du dispositif </a:t>
            </a:r>
            <a:r>
              <a:rPr lang="fr-FR" sz="1200" dirty="0" smtClean="0"/>
              <a:t>auprès de </a:t>
            </a:r>
            <a:r>
              <a:rPr lang="fr-FR" sz="1200" dirty="0"/>
              <a:t>son réseau </a:t>
            </a:r>
            <a:r>
              <a:rPr lang="fr-FR" sz="1200" dirty="0" smtClean="0"/>
              <a:t>territorial et des fédérations sportives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1792537" y="209905"/>
            <a:ext cx="8605825" cy="90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9050" indent="0"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3000" b="1" kern="1200" cap="all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Qui fait quoi ?</a:t>
            </a:r>
          </a:p>
        </p:txBody>
      </p:sp>
      <p:pic>
        <p:nvPicPr>
          <p:cNvPr id="11" name="Image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7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 dirty="0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29026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201266" y="1172977"/>
            <a:ext cx="10602807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Organisateurs de l’offre : </a:t>
            </a:r>
            <a:r>
              <a:rPr lang="fr-FR" sz="1600" dirty="0" smtClean="0">
                <a:solidFill>
                  <a:schemeClr val="tx1"/>
                </a:solidFill>
              </a:rPr>
              <a:t>club sportif / comité départemental / Loisirs sportifs marchands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37886" y="1956132"/>
            <a:ext cx="53575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L’organisateur de l’offre</a:t>
            </a:r>
          </a:p>
          <a:p>
            <a:pPr marL="503742" lvl="1" indent="-380981"/>
            <a:endParaRPr lang="fr-FR" sz="1200" b="1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identifie </a:t>
            </a:r>
            <a:r>
              <a:rPr lang="fr-FR" sz="1200" dirty="0"/>
              <a:t>son offre, </a:t>
            </a:r>
            <a:r>
              <a:rPr lang="fr-FR" sz="1200" dirty="0" smtClean="0"/>
              <a:t>ses </a:t>
            </a:r>
            <a:r>
              <a:rPr lang="fr-FR" sz="1200" dirty="0"/>
              <a:t>moyens </a:t>
            </a:r>
            <a:r>
              <a:rPr lang="fr-FR" sz="1200" dirty="0" smtClean="0"/>
              <a:t>matériels et ses </a:t>
            </a:r>
            <a:r>
              <a:rPr lang="fr-FR" sz="1200" dirty="0"/>
              <a:t>ressources humaines disponibles pour se </a:t>
            </a:r>
            <a:r>
              <a:rPr lang="fr-FR" sz="1200" dirty="0" smtClean="0"/>
              <a:t>mobiliser.</a:t>
            </a:r>
            <a:endParaRPr lang="fr-FR" sz="1200" dirty="0"/>
          </a:p>
          <a:p>
            <a:pPr marL="122761" lvl="1" algn="just"/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présente </a:t>
            </a:r>
            <a:r>
              <a:rPr lang="fr-FR" sz="1200" dirty="0"/>
              <a:t>au SDJES son offre « </a:t>
            </a:r>
            <a:r>
              <a:rPr lang="fr-FR" sz="1200" dirty="0" smtClean="0"/>
              <a:t>2HSC</a:t>
            </a:r>
            <a:r>
              <a:rPr lang="fr-FR" sz="1200" dirty="0"/>
              <a:t> », pour un ou plusieurs établissements EPLE, avec l’appui du CDOS ou de la structure fédérale territoriale.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indent="-380981" algn="just"/>
            <a:r>
              <a:rPr lang="fr-FR" sz="1200" dirty="0"/>
              <a:t>	Cette offre doit être adaptée aux objectifs du dispositif (</a:t>
            </a:r>
            <a:r>
              <a:rPr lang="fr-FR" sz="1200" dirty="0" err="1"/>
              <a:t>ludo</a:t>
            </a:r>
            <a:r>
              <a:rPr lang="fr-FR" sz="1200" dirty="0"/>
              <a:t>-sportive) et aux caractéristiques des publics jeunes (prenant en compte les attentes des publics notamment ceux à besoins particuliers</a:t>
            </a:r>
            <a:r>
              <a:rPr lang="fr-FR" sz="1200" dirty="0" smtClean="0"/>
              <a:t>). Pour ce faire une fiche générique sur les divers publics et leurs freins d’accès à la pratique se trouve dans le KIT ressources à son intention.</a:t>
            </a:r>
            <a:endParaRPr lang="fr-FR" sz="1200" dirty="0"/>
          </a:p>
          <a:p>
            <a:pPr marL="503742" indent="-380981" algn="just"/>
            <a:endParaRPr lang="fr-FR" sz="1200" dirty="0"/>
          </a:p>
          <a:p>
            <a:pPr marL="503742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respecte </a:t>
            </a:r>
            <a:r>
              <a:rPr lang="fr-FR" sz="1200" dirty="0"/>
              <a:t>la réglementation du code du sport relative au EAPS (Assurance RC, qualification, honorabilité et déclaration des éducateurs sportifs, honorabilité des bénévoles</a:t>
            </a:r>
            <a:r>
              <a:rPr lang="fr-FR" sz="1200" dirty="0" smtClean="0"/>
              <a:t>).</a:t>
            </a:r>
            <a:endParaRPr lang="fr-FR" sz="1200" dirty="0"/>
          </a:p>
          <a:p>
            <a:pPr marL="449263" lvl="1" algn="just"/>
            <a:endParaRPr lang="fr-FR" sz="1200" dirty="0"/>
          </a:p>
          <a:p>
            <a:pPr marL="715963" lvl="1" indent="-266700" algn="just">
              <a:buFontTx/>
              <a:buChar char="-"/>
            </a:pPr>
            <a:endParaRPr lang="fr-FR" sz="1200" dirty="0"/>
          </a:p>
          <a:p>
            <a:pPr marL="715963" lvl="1" indent="-266700" algn="just">
              <a:buFont typeface="Arial" panose="020B0604020202020204" pitchFamily="34" charset="0"/>
              <a:buChar char="•"/>
            </a:pP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6284275" y="2037051"/>
            <a:ext cx="467868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00B050"/>
              </a:solidFill>
            </a:endParaRP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précise</a:t>
            </a:r>
            <a:r>
              <a:rPr lang="fr-FR" sz="1200" dirty="0"/>
              <a:t>, le cas échéant, la formation complémentaire de l’encadrement dans sa </a:t>
            </a:r>
            <a:r>
              <a:rPr lang="fr-FR" sz="1200" dirty="0" smtClean="0"/>
              <a:t>structure.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signe la </a:t>
            </a:r>
            <a:r>
              <a:rPr lang="fr-FR" sz="1200" dirty="0"/>
              <a:t>convention « </a:t>
            </a:r>
            <a:r>
              <a:rPr lang="fr-FR" sz="1200" dirty="0" smtClean="0"/>
              <a:t>2HSC</a:t>
            </a:r>
            <a:r>
              <a:rPr lang="fr-FR" sz="1200" dirty="0"/>
              <a:t> » proposée (activités, intervenants</a:t>
            </a:r>
            <a:r>
              <a:rPr lang="fr-FR" sz="1200" dirty="0" smtClean="0"/>
              <a:t>).</a:t>
            </a: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recueille </a:t>
            </a:r>
            <a:r>
              <a:rPr lang="fr-FR" sz="1200" dirty="0"/>
              <a:t>les autorisations parentales signées </a:t>
            </a:r>
            <a:r>
              <a:rPr lang="fr-FR" sz="1200" dirty="0" smtClean="0"/>
              <a:t>         </a:t>
            </a:r>
            <a:r>
              <a:rPr lang="fr-FR" sz="1200" dirty="0"/>
              <a:t>(transmises par l’établissement aux élèves</a:t>
            </a:r>
            <a:r>
              <a:rPr lang="fr-FR" sz="1200" dirty="0" smtClean="0"/>
              <a:t>).</a:t>
            </a:r>
          </a:p>
          <a:p>
            <a:pPr marL="122761" lvl="1" algn="just"/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demande au collège le remboursement de ses séances </a:t>
            </a:r>
            <a:r>
              <a:rPr lang="fr-FR" sz="1200" dirty="0"/>
              <a:t> </a:t>
            </a:r>
            <a:r>
              <a:rPr lang="fr-FR" sz="1200" dirty="0" smtClean="0"/>
              <a:t>via une facture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transmet au collège les données permettant de faire l’évaluation du dispositif.</a:t>
            </a:r>
            <a:endParaRPr lang="fr-FR" sz="1200" dirty="0"/>
          </a:p>
          <a:p>
            <a:pPr marL="122761" lvl="1" algn="just"/>
            <a:r>
              <a:rPr lang="fr-FR" sz="1200" b="1" dirty="0" smtClean="0"/>
              <a:t>         </a:t>
            </a:r>
            <a:endParaRPr lang="fr-FR" sz="1200" dirty="0"/>
          </a:p>
        </p:txBody>
      </p:sp>
      <p:pic>
        <p:nvPicPr>
          <p:cNvPr id="9" name="Image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56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01/10/2024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652" y="270960"/>
            <a:ext cx="8605825" cy="903227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17584" y="1192148"/>
            <a:ext cx="10547367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>
                <a:solidFill>
                  <a:schemeClr val="tx1"/>
                </a:solidFill>
              </a:rPr>
              <a:t>     Les </a:t>
            </a:r>
            <a:r>
              <a:rPr lang="fr-FR" sz="1600" dirty="0">
                <a:solidFill>
                  <a:schemeClr val="tx1"/>
                </a:solidFill>
              </a:rPr>
              <a:t>collectivités </a:t>
            </a:r>
            <a:r>
              <a:rPr lang="fr-FR" sz="1600" dirty="0" smtClean="0">
                <a:solidFill>
                  <a:schemeClr val="tx1"/>
                </a:solidFill>
              </a:rPr>
              <a:t>locales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30730" y="2150542"/>
            <a:ext cx="8060747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742" indent="-380981" algn="just"/>
            <a:r>
              <a:rPr lang="fr-FR" b="1" dirty="0" smtClean="0">
                <a:solidFill>
                  <a:srgbClr val="00B050"/>
                </a:solidFill>
              </a:rPr>
              <a:t>Région, Département, </a:t>
            </a:r>
            <a:r>
              <a:rPr lang="fr-FR" b="1" dirty="0">
                <a:solidFill>
                  <a:srgbClr val="00B050"/>
                </a:solidFill>
              </a:rPr>
              <a:t>EPCI, commune selon </a:t>
            </a:r>
            <a:r>
              <a:rPr lang="fr-FR" b="1" dirty="0" smtClean="0">
                <a:solidFill>
                  <a:srgbClr val="00B050"/>
                </a:solidFill>
              </a:rPr>
              <a:t>leurs </a:t>
            </a:r>
            <a:r>
              <a:rPr lang="fr-FR" b="1" dirty="0">
                <a:solidFill>
                  <a:srgbClr val="00B050"/>
                </a:solidFill>
              </a:rPr>
              <a:t>compétences :  </a:t>
            </a:r>
            <a:endParaRPr lang="fr-FR" b="1" dirty="0" smtClean="0">
              <a:solidFill>
                <a:srgbClr val="00B050"/>
              </a:solidFill>
            </a:endParaRPr>
          </a:p>
          <a:p>
            <a:pPr marL="503742" indent="-380981" algn="just"/>
            <a:endParaRPr lang="fr-FR" b="1" dirty="0">
              <a:solidFill>
                <a:srgbClr val="00B050"/>
              </a:solidFill>
            </a:endParaRPr>
          </a:p>
          <a:p>
            <a:pPr marL="408511" indent="-2857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recensent </a:t>
            </a:r>
            <a:r>
              <a:rPr lang="fr-FR" sz="1200" dirty="0"/>
              <a:t>:  </a:t>
            </a:r>
          </a:p>
          <a:p>
            <a:pPr marL="960942" lvl="2" indent="-380981" algn="just">
              <a:buFont typeface="Wingdings" panose="05000000000000000000" pitchFamily="2" charset="2"/>
              <a:buChar char="q"/>
            </a:pPr>
            <a:r>
              <a:rPr lang="fr-FR" sz="1200" dirty="0"/>
              <a:t>leurs moyens matériels et de transport éventuellement mobilisables,</a:t>
            </a:r>
          </a:p>
          <a:p>
            <a:pPr marL="960942" lvl="2" indent="-380981" algn="just">
              <a:buFont typeface="Wingdings" panose="05000000000000000000" pitchFamily="2" charset="2"/>
              <a:buChar char="q"/>
            </a:pPr>
            <a:r>
              <a:rPr lang="fr-FR" sz="1200" dirty="0"/>
              <a:t>leurs équipements sportifs et autres espaces municipaux mobilisables (parcs, jardins, places).</a:t>
            </a:r>
          </a:p>
          <a:p>
            <a:pPr marL="294211" lvl="1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lvl="1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peuvent </a:t>
            </a:r>
            <a:r>
              <a:rPr lang="fr-FR" sz="1200" dirty="0"/>
              <a:t>valoriser leurs engagements en signant la convention «  </a:t>
            </a:r>
            <a:r>
              <a:rPr lang="fr-FR" sz="1200" dirty="0" smtClean="0"/>
              <a:t>2HSC</a:t>
            </a:r>
            <a:r>
              <a:rPr lang="fr-FR" sz="1200" dirty="0"/>
              <a:t> » avec l’établissement et la structure sportive (activités, intervenants</a:t>
            </a:r>
            <a:r>
              <a:rPr lang="fr-FR" sz="1200" dirty="0" smtClean="0"/>
              <a:t>).</a:t>
            </a:r>
          </a:p>
          <a:p>
            <a:pPr marL="257175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indent="-171450" algn="just">
              <a:buFont typeface="Arial" panose="020B0604020202020204" pitchFamily="34" charset="0"/>
              <a:buChar char="•"/>
            </a:pPr>
            <a:r>
              <a:rPr lang="fr-FR" sz="1200" dirty="0" smtClean="0"/>
              <a:t>peuvent</a:t>
            </a:r>
            <a:r>
              <a:rPr lang="fr-FR" sz="1200" dirty="0"/>
              <a:t>, si elles le souhaitent, soutenir financièrement l’action du club dans le cadre des dispositifs qui lui sont  propres ou en soutenant les frais annexes au </a:t>
            </a:r>
            <a:r>
              <a:rPr lang="fr-FR" sz="1200" dirty="0" smtClean="0"/>
              <a:t>projet.</a:t>
            </a:r>
            <a:endParaRPr lang="fr-FR" sz="1200" dirty="0"/>
          </a:p>
          <a:p>
            <a:pPr marL="122761" lvl="1" algn="just"/>
            <a:endParaRPr lang="fr-FR" sz="1200" strike="sngStrike" dirty="0"/>
          </a:p>
        </p:txBody>
      </p:sp>
      <p:pic>
        <p:nvPicPr>
          <p:cNvPr id="8" name="Image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52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JOP_ModelePPT" id="{82E7DEED-1DB1-4742-AD10-51180E24D5E4}" vid="{D15680BD-8B80-294D-A1A4-1676BC7B799E}"/>
    </a:ext>
  </a:extLst>
</a:theme>
</file>

<file path=ppt/theme/theme2.xml><?xml version="1.0" encoding="utf-8"?>
<a:theme xmlns:a="http://schemas.openxmlformats.org/drawingml/2006/main" name="1_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JOP_ModelePPT" id="{82E7DEED-1DB1-4742-AD10-51180E24D5E4}" vid="{D15680BD-8B80-294D-A1A4-1676BC7B799E}"/>
    </a:ext>
  </a:extLst>
</a:theme>
</file>

<file path=ppt/theme/theme3.xml><?xml version="1.0" encoding="utf-8"?>
<a:theme xmlns:a="http://schemas.openxmlformats.org/drawingml/2006/main" name="2_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JOP_ModelePPT" id="{82E7DEED-1DB1-4742-AD10-51180E24D5E4}" vid="{D15680BD-8B80-294D-A1A4-1676BC7B799E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b25629e-be12-48cb-806a-fa61cf109983">
      <Terms xmlns="http://schemas.microsoft.com/office/infopath/2007/PartnerControls"/>
    </lcf76f155ced4ddcb4097134ff3c332f>
    <TaxCatchAll xmlns="5673ff19-4aaa-426a-a3ad-9c1db29b4eb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ECC507E36B224588DB603F2F46A4F7" ma:contentTypeVersion="16" ma:contentTypeDescription="Crée un document." ma:contentTypeScope="" ma:versionID="c62ee6c906065d939d641673eff296ff">
  <xsd:schema xmlns:xsd="http://www.w3.org/2001/XMLSchema" xmlns:xs="http://www.w3.org/2001/XMLSchema" xmlns:p="http://schemas.microsoft.com/office/2006/metadata/properties" xmlns:ns2="db25629e-be12-48cb-806a-fa61cf109983" xmlns:ns3="5673ff19-4aaa-426a-a3ad-9c1db29b4ebc" targetNamespace="http://schemas.microsoft.com/office/2006/metadata/properties" ma:root="true" ma:fieldsID="79e3c800c43996fe5e71b47a658bab48" ns2:_="" ns3:_="">
    <xsd:import namespace="db25629e-be12-48cb-806a-fa61cf109983"/>
    <xsd:import namespace="5673ff19-4aaa-426a-a3ad-9c1db29b4e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5629e-be12-48cb-806a-fa61cf1099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1be3835b-85fa-4e8c-96e7-2595f3401b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3ff19-4aaa-426a-a3ad-9c1db29b4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3b57420-dacb-4486-87c5-9e2c930828e1}" ma:internalName="TaxCatchAll" ma:showField="CatchAllData" ma:web="5673ff19-4aaa-426a-a3ad-9c1db29b4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478F37-AA24-4DEF-849E-0DD2BE9AB668}">
  <ds:schemaRefs>
    <ds:schemaRef ds:uri="http://purl.org/dc/terms/"/>
    <ds:schemaRef ds:uri="http://schemas.openxmlformats.org/package/2006/metadata/core-properties"/>
    <ds:schemaRef ds:uri="db25629e-be12-48cb-806a-fa61cf10998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673ff19-4aaa-426a-a3ad-9c1db29b4eb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C90926F-213F-48C2-AC7D-E00E506D2D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EC0FDF-52E7-4E4F-B670-96C4061B77DD}">
  <ds:schemaRefs>
    <ds:schemaRef ds:uri="5673ff19-4aaa-426a-a3ad-9c1db29b4ebc"/>
    <ds:schemaRef ds:uri="db25629e-be12-48cb-806a-fa61cf10998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2062</Words>
  <Application>Microsoft Office PowerPoint</Application>
  <PresentationFormat>Grand écran</PresentationFormat>
  <Paragraphs>209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Marianne</vt:lpstr>
      <vt:lpstr>Verdana</vt:lpstr>
      <vt:lpstr>Wingdings</vt:lpstr>
      <vt:lpstr>PREMIER MINISTRE</vt:lpstr>
      <vt:lpstr>1_PREMIER MINISTRE</vt:lpstr>
      <vt:lpstr>2_PREMIER MINISTRE</vt:lpstr>
      <vt:lpstr>Présentation PowerPoint</vt:lpstr>
      <vt:lpstr>Qui fait quoi ?</vt:lpstr>
      <vt:lpstr>Qui fait quoi ?</vt:lpstr>
      <vt:lpstr>Qui fait quoi ?</vt:lpstr>
      <vt:lpstr>Qui fait quoi ?</vt:lpstr>
      <vt:lpstr>Qui fait quoi ?</vt:lpstr>
      <vt:lpstr>Qui fait quoi ?</vt:lpstr>
      <vt:lpstr>Qui fait quoi ?</vt:lpstr>
      <vt:lpstr>       Qui fait quoi ?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Pettoello</dc:creator>
  <cp:lastModifiedBy>STEPHANIE HOCDE-LABAU</cp:lastModifiedBy>
  <cp:revision>217</cp:revision>
  <cp:lastPrinted>2023-06-08T11:47:25Z</cp:lastPrinted>
  <dcterms:created xsi:type="dcterms:W3CDTF">2022-07-06T09:16:21Z</dcterms:created>
  <dcterms:modified xsi:type="dcterms:W3CDTF">2024-10-01T15:41:04Z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0x0101006C5E75D730EBB54BA7381FA5A2AE66E0</vt:lpwstr>
  </property>
  <property fmtid="{D5CDD505-2E9C-101B-9397-08002B2CF9AE}" pid="3" name="MediaServiceImageTags">
    <vt:lpwstr/>
  </property>
</Properties>
</file>